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 id="2147483851" r:id="rId8"/>
    <p:sldMasterId id="2147483874" r:id="rId9"/>
  </p:sldMasterIdLst>
  <p:notesMasterIdLst>
    <p:notesMasterId r:id="rId30"/>
  </p:notesMasterIdLst>
  <p:handoutMasterIdLst>
    <p:handoutMasterId r:id="rId31"/>
  </p:handoutMasterIdLst>
  <p:sldIdLst>
    <p:sldId id="400" r:id="rId10"/>
    <p:sldId id="462" r:id="rId11"/>
    <p:sldId id="403" r:id="rId12"/>
    <p:sldId id="402" r:id="rId13"/>
    <p:sldId id="401" r:id="rId14"/>
    <p:sldId id="393" r:id="rId15"/>
    <p:sldId id="268" r:id="rId16"/>
    <p:sldId id="405" r:id="rId17"/>
    <p:sldId id="413" r:id="rId18"/>
    <p:sldId id="410" r:id="rId19"/>
    <p:sldId id="407" r:id="rId20"/>
    <p:sldId id="408" r:id="rId21"/>
    <p:sldId id="409" r:id="rId22"/>
    <p:sldId id="449" r:id="rId23"/>
    <p:sldId id="450" r:id="rId24"/>
    <p:sldId id="451" r:id="rId25"/>
    <p:sldId id="419" r:id="rId26"/>
    <p:sldId id="418" r:id="rId27"/>
    <p:sldId id="417"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p:restoredTop sz="91577"/>
  </p:normalViewPr>
  <p:slideViewPr>
    <p:cSldViewPr snapToGrid="0" snapToObjects="1">
      <p:cViewPr varScale="1">
        <p:scale>
          <a:sx n="102" d="100"/>
          <a:sy n="102" d="100"/>
        </p:scale>
        <p:origin x="848" y="176"/>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7/13/18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The GitHub repos also have more in depth documentation and many have a one-click </a:t>
            </a:r>
            <a:r>
              <a:rPr lang="en-US" sz="1200" dirty="0">
                <a:solidFill>
                  <a:schemeClr val="dk1"/>
                </a:solidFill>
                <a:latin typeface="+mn-lt"/>
                <a:ea typeface="Calibri"/>
                <a:cs typeface="Calibri"/>
                <a:sym typeface="Calibri"/>
              </a:rPr>
              <a:t>deploy to the IBM Cloud</a:t>
            </a:r>
            <a:r>
              <a:rPr lang="en-US" sz="1200" b="0" i="0" u="none" strike="noStrike" cap="none" dirty="0">
                <a:solidFill>
                  <a:schemeClr val="dk1"/>
                </a:solidFill>
                <a:latin typeface="+mn-lt"/>
                <a:ea typeface="Calibri"/>
                <a:cs typeface="Calibri"/>
                <a:sym typeface="Calibri"/>
              </a:rPr>
              <a:t> option.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181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many of them have associated demo videos as well.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602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Replace the Step 3 link with your LAB / Group slack channel!  The slack team shown is for the external challenge.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335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IBM labs: </a:t>
            </a:r>
          </a:p>
          <a:p>
            <a:r>
              <a:rPr lang="en-US" dirty="0"/>
              <a:t>End of day – What are they supposed to be showing?</a:t>
            </a:r>
          </a:p>
          <a:p>
            <a:r>
              <a:rPr lang="en-US" dirty="0"/>
              <a:t>	Ideas, prototypes, models, flow diagrams</a:t>
            </a:r>
          </a:p>
        </p:txBody>
      </p:sp>
      <p:sp>
        <p:nvSpPr>
          <p:cNvPr id="4" name="Slide Number Placeholder 3"/>
          <p:cNvSpPr>
            <a:spLocks noGrp="1"/>
          </p:cNvSpPr>
          <p:nvPr>
            <p:ph type="sldNum" sz="quarter" idx="10"/>
          </p:nvPr>
        </p:nvSpPr>
        <p:spPr/>
        <p:txBody>
          <a:bodyPr/>
          <a:lstStyle/>
          <a:p>
            <a:fld id="{0A7CA97A-0638-E840-8C03-5D0B62C621A0}" type="slidenum">
              <a:rPr lang="en-US" smtClean="0"/>
              <a:t>18</a:t>
            </a:fld>
            <a:endParaRPr lang="en-US"/>
          </a:p>
        </p:txBody>
      </p:sp>
    </p:spTree>
    <p:extLst>
      <p:ext uri="{BB962C8B-B14F-4D97-AF65-F5344CB8AC3E}">
        <p14:creationId xmlns:p14="http://schemas.microsoft.com/office/powerpoint/2010/main" val="2101580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Shape 64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The overall challenge scope is broad. Save lives by preparing communities for disaster, and helping them recover stronger.</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 UN and Red Cross have frameworks available that can help guide you as to the priority areas where technology can help, as well as the targets they hope to achieve to measure success. </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They can serve as roadmaps to help you solve the right problems.</a:t>
            </a:r>
            <a:endParaRPr sz="1200">
              <a:solidFill>
                <a:schemeClr val="dk1"/>
              </a:solidFill>
              <a:latin typeface="Calibri"/>
              <a:ea typeface="Calibri"/>
              <a:cs typeface="Calibri"/>
              <a:sym typeface="Calibri"/>
            </a:endParaRPr>
          </a:p>
        </p:txBody>
      </p:sp>
      <p:sp>
        <p:nvSpPr>
          <p:cNvPr id="646" name="Shape 64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6786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Those Code Patterns will be your primary way to explore working examples of IBM Cloud services. They all have a use case description, GitHub repos, and architecture diagrams.</a:t>
            </a:r>
          </a:p>
          <a:p>
            <a:pPr marL="0" marR="0" lvl="0" indent="0" algn="l" rtl="0">
              <a:spcBef>
                <a:spcPts val="0"/>
              </a:spcBef>
              <a:spcAft>
                <a:spcPts val="0"/>
              </a:spcAft>
              <a:buNone/>
            </a:pPr>
            <a:endParaRPr lang="en-US" sz="12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200" dirty="0">
                <a:solidFill>
                  <a:schemeClr val="dk1"/>
                </a:solidFill>
                <a:latin typeface="+mn-lt"/>
                <a:ea typeface="Calibri"/>
                <a:cs typeface="Calibri"/>
                <a:sym typeface="Calibri"/>
              </a:rPr>
              <a:t>Beyond the ones that have been highlighted for this competition, there are over one hundred additional code patterns to explore on </a:t>
            </a:r>
            <a:r>
              <a:rPr lang="en-US" sz="1200" dirty="0" err="1">
                <a:solidFill>
                  <a:schemeClr val="dk1"/>
                </a:solidFill>
                <a:latin typeface="+mn-lt"/>
                <a:ea typeface="Calibri"/>
                <a:cs typeface="Calibri"/>
                <a:sym typeface="Calibri"/>
              </a:rPr>
              <a:t>developer.ibm.com</a:t>
            </a:r>
            <a:r>
              <a:rPr lang="en-US" sz="1200" dirty="0">
                <a:solidFill>
                  <a:schemeClr val="dk1"/>
                </a:solidFill>
                <a:latin typeface="+mn-lt"/>
                <a:ea typeface="Calibri"/>
                <a:cs typeface="Calibri"/>
                <a:sym typeface="Calibri"/>
              </a:rPr>
              <a:t>/code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507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Divider">
  <p:cSld name="Divider">
    <p:bg>
      <p:bgPr>
        <a:solidFill>
          <a:schemeClr val="lt2"/>
        </a:solidFill>
        <a:effectLst/>
      </p:bgPr>
    </p:bg>
    <p:spTree>
      <p:nvGrpSpPr>
        <p:cNvPr id="1" name="Shape 410"/>
        <p:cNvGrpSpPr/>
        <p:nvPr/>
      </p:nvGrpSpPr>
      <p:grpSpPr>
        <a:xfrm>
          <a:off x="0" y="0"/>
          <a:ext cx="0" cy="0"/>
          <a:chOff x="0" y="0"/>
          <a:chExt cx="0" cy="0"/>
        </a:xfrm>
      </p:grpSpPr>
      <p:sp>
        <p:nvSpPr>
          <p:cNvPr id="411" name="Shape 4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lt2"/>
                </a:solidFill>
                <a:latin typeface="Arial"/>
                <a:ea typeface="Arial"/>
                <a:cs typeface="Arial"/>
                <a:sym typeface="Arial"/>
              </a:defRPr>
            </a:lvl1pPr>
            <a:lvl2pPr marL="0" marR="0" lvl="1" indent="0" algn="r" rtl="0">
              <a:spcBef>
                <a:spcPts val="0"/>
              </a:spcBef>
              <a:buNone/>
              <a:defRPr sz="800" b="0" i="0" u="none" strike="noStrike" cap="none">
                <a:solidFill>
                  <a:schemeClr val="lt2"/>
                </a:solidFill>
                <a:latin typeface="Arial"/>
                <a:ea typeface="Arial"/>
                <a:cs typeface="Arial"/>
                <a:sym typeface="Arial"/>
              </a:defRPr>
            </a:lvl2pPr>
            <a:lvl3pPr marL="0" marR="0" lvl="2" indent="0" algn="r" rtl="0">
              <a:spcBef>
                <a:spcPts val="0"/>
              </a:spcBef>
              <a:buNone/>
              <a:defRPr sz="800" b="0" i="0" u="none" strike="noStrike" cap="none">
                <a:solidFill>
                  <a:schemeClr val="lt2"/>
                </a:solidFill>
                <a:latin typeface="Arial"/>
                <a:ea typeface="Arial"/>
                <a:cs typeface="Arial"/>
                <a:sym typeface="Arial"/>
              </a:defRPr>
            </a:lvl3pPr>
            <a:lvl4pPr marL="0" marR="0" lvl="3" indent="0" algn="r" rtl="0">
              <a:spcBef>
                <a:spcPts val="0"/>
              </a:spcBef>
              <a:buNone/>
              <a:defRPr sz="800" b="0" i="0" u="none" strike="noStrike" cap="none">
                <a:solidFill>
                  <a:schemeClr val="lt2"/>
                </a:solidFill>
                <a:latin typeface="Arial"/>
                <a:ea typeface="Arial"/>
                <a:cs typeface="Arial"/>
                <a:sym typeface="Arial"/>
              </a:defRPr>
            </a:lvl4pPr>
            <a:lvl5pPr marL="0" marR="0" lvl="4" indent="0" algn="r" rtl="0">
              <a:spcBef>
                <a:spcPts val="0"/>
              </a:spcBef>
              <a:buNone/>
              <a:defRPr sz="800" b="0" i="0" u="none" strike="noStrike" cap="none">
                <a:solidFill>
                  <a:schemeClr val="lt2"/>
                </a:solidFill>
                <a:latin typeface="Arial"/>
                <a:ea typeface="Arial"/>
                <a:cs typeface="Arial"/>
                <a:sym typeface="Arial"/>
              </a:defRPr>
            </a:lvl5pPr>
            <a:lvl6pPr marL="0" marR="0" lvl="5" indent="0" algn="r" rtl="0">
              <a:spcBef>
                <a:spcPts val="0"/>
              </a:spcBef>
              <a:buNone/>
              <a:defRPr sz="800" b="0" i="0" u="none" strike="noStrike" cap="none">
                <a:solidFill>
                  <a:schemeClr val="lt2"/>
                </a:solidFill>
                <a:latin typeface="Arial"/>
                <a:ea typeface="Arial"/>
                <a:cs typeface="Arial"/>
                <a:sym typeface="Arial"/>
              </a:defRPr>
            </a:lvl6pPr>
            <a:lvl7pPr marL="0" marR="0" lvl="6" indent="0" algn="r" rtl="0">
              <a:spcBef>
                <a:spcPts val="0"/>
              </a:spcBef>
              <a:buNone/>
              <a:defRPr sz="800" b="0" i="0" u="none" strike="noStrike" cap="none">
                <a:solidFill>
                  <a:schemeClr val="lt2"/>
                </a:solidFill>
                <a:latin typeface="Arial"/>
                <a:ea typeface="Arial"/>
                <a:cs typeface="Arial"/>
                <a:sym typeface="Arial"/>
              </a:defRPr>
            </a:lvl7pPr>
            <a:lvl8pPr marL="0" marR="0" lvl="7" indent="0" algn="r" rtl="0">
              <a:spcBef>
                <a:spcPts val="0"/>
              </a:spcBef>
              <a:buNone/>
              <a:defRPr sz="800" b="0" i="0" u="none" strike="noStrike" cap="none">
                <a:solidFill>
                  <a:schemeClr val="lt2"/>
                </a:solidFill>
                <a:latin typeface="Arial"/>
                <a:ea typeface="Arial"/>
                <a:cs typeface="Arial"/>
                <a:sym typeface="Arial"/>
              </a:defRPr>
            </a:lvl8pPr>
            <a:lvl9pPr marL="0" marR="0" lvl="8" indent="0" algn="r" rtl="0">
              <a:spcBef>
                <a:spcPts val="0"/>
              </a:spcBef>
              <a:buNone/>
              <a:defRPr sz="800"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12" name="Shape 412"/>
          <p:cNvSpPr txBox="1">
            <a:spLocks noGrp="1"/>
          </p:cNvSpPr>
          <p:nvPr>
            <p:ph type="title"/>
          </p:nvPr>
        </p:nvSpPr>
        <p:spPr>
          <a:xfrm>
            <a:off x="304800" y="268224"/>
            <a:ext cx="5486400" cy="5991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13" name="Shape 41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6823042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ext (black box) over image(s)">
  <p:cSld name="text (black box) over image(s)">
    <p:bg>
      <p:bgPr>
        <a:solidFill>
          <a:schemeClr val="lt2"/>
        </a:solidFill>
        <a:effectLst/>
      </p:bgPr>
    </p:bg>
    <p:spTree>
      <p:nvGrpSpPr>
        <p:cNvPr id="1" name="Shape 414"/>
        <p:cNvGrpSpPr/>
        <p:nvPr/>
      </p:nvGrpSpPr>
      <p:grpSpPr>
        <a:xfrm>
          <a:off x="0" y="0"/>
          <a:ext cx="0" cy="0"/>
          <a:chOff x="0" y="0"/>
          <a:chExt cx="0" cy="0"/>
        </a:xfrm>
      </p:grpSpPr>
      <p:sp>
        <p:nvSpPr>
          <p:cNvPr id="415" name="Shape 41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6" name="Shape 416"/>
          <p:cNvSpPr txBox="1">
            <a:spLocks noGrp="1"/>
          </p:cNvSpPr>
          <p:nvPr>
            <p:ph type="body" idx="1"/>
          </p:nvPr>
        </p:nvSpPr>
        <p:spPr>
          <a:xfrm>
            <a:off x="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7" name="Shape 417"/>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18" name="Shape 418"/>
          <p:cNvSpPr txBox="1">
            <a:spLocks noGrp="1"/>
          </p:cNvSpPr>
          <p:nvPr>
            <p:ph type="ftr" idx="11"/>
          </p:nvPr>
        </p:nvSpPr>
        <p:spPr>
          <a:xfrm>
            <a:off x="3352800" y="6435307"/>
            <a:ext cx="5571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4388402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text">
  <p:cSld name="title, text">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280416" y="268224"/>
            <a:ext cx="5522800" cy="5726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21" name="Shape 42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22" name="Shape 42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a:solidFill>
                  <a:srgbClr val="000000"/>
                </a:solidFill>
                <a:latin typeface="Arial"/>
                <a:ea typeface="Arial"/>
                <a:cs typeface="Arial"/>
                <a:sym typeface="Arial"/>
              </a:defRPr>
            </a:lvl1pPr>
            <a:lvl2pPr marL="0" marR="0" lvl="1" indent="0" algn="r" rtl="0">
              <a:spcBef>
                <a:spcPts val="0"/>
              </a:spcBef>
              <a:buNone/>
              <a:defRPr sz="800" b="0" i="0">
                <a:solidFill>
                  <a:srgbClr val="000000"/>
                </a:solidFill>
                <a:latin typeface="Arial"/>
                <a:ea typeface="Arial"/>
                <a:cs typeface="Arial"/>
                <a:sym typeface="Arial"/>
              </a:defRPr>
            </a:lvl2pPr>
            <a:lvl3pPr marL="0" marR="0" lvl="2" indent="0" algn="r" rtl="0">
              <a:spcBef>
                <a:spcPts val="0"/>
              </a:spcBef>
              <a:buNone/>
              <a:defRPr sz="800" b="0" i="0">
                <a:solidFill>
                  <a:srgbClr val="000000"/>
                </a:solidFill>
                <a:latin typeface="Arial"/>
                <a:ea typeface="Arial"/>
                <a:cs typeface="Arial"/>
                <a:sym typeface="Arial"/>
              </a:defRPr>
            </a:lvl3pPr>
            <a:lvl4pPr marL="0" marR="0" lvl="3" indent="0" algn="r" rtl="0">
              <a:spcBef>
                <a:spcPts val="0"/>
              </a:spcBef>
              <a:buNone/>
              <a:defRPr sz="800" b="0" i="0">
                <a:solidFill>
                  <a:srgbClr val="000000"/>
                </a:solidFill>
                <a:latin typeface="Arial"/>
                <a:ea typeface="Arial"/>
                <a:cs typeface="Arial"/>
                <a:sym typeface="Arial"/>
              </a:defRPr>
            </a:lvl4pPr>
            <a:lvl5pPr marL="0" marR="0" lvl="4" indent="0" algn="r" rtl="0">
              <a:spcBef>
                <a:spcPts val="0"/>
              </a:spcBef>
              <a:buNone/>
              <a:defRPr sz="800" b="0" i="0">
                <a:solidFill>
                  <a:srgbClr val="000000"/>
                </a:solidFill>
                <a:latin typeface="Arial"/>
                <a:ea typeface="Arial"/>
                <a:cs typeface="Arial"/>
                <a:sym typeface="Arial"/>
              </a:defRPr>
            </a:lvl5pPr>
            <a:lvl6pPr marL="0" marR="0" lvl="5" indent="0" algn="r" rtl="0">
              <a:spcBef>
                <a:spcPts val="0"/>
              </a:spcBef>
              <a:buNone/>
              <a:defRPr sz="800" b="0" i="0">
                <a:solidFill>
                  <a:srgbClr val="000000"/>
                </a:solidFill>
                <a:latin typeface="Arial"/>
                <a:ea typeface="Arial"/>
                <a:cs typeface="Arial"/>
                <a:sym typeface="Arial"/>
              </a:defRPr>
            </a:lvl6pPr>
            <a:lvl7pPr marL="0" marR="0" lvl="6" indent="0" algn="r" rtl="0">
              <a:spcBef>
                <a:spcPts val="0"/>
              </a:spcBef>
              <a:buNone/>
              <a:defRPr sz="800" b="0" i="0">
                <a:solidFill>
                  <a:srgbClr val="000000"/>
                </a:solidFill>
                <a:latin typeface="Arial"/>
                <a:ea typeface="Arial"/>
                <a:cs typeface="Arial"/>
                <a:sym typeface="Arial"/>
              </a:defRPr>
            </a:lvl7pPr>
            <a:lvl8pPr marL="0" marR="0" lvl="7" indent="0" algn="r" rtl="0">
              <a:spcBef>
                <a:spcPts val="0"/>
              </a:spcBef>
              <a:buNone/>
              <a:defRPr sz="800" b="0" i="0">
                <a:solidFill>
                  <a:srgbClr val="000000"/>
                </a:solidFill>
                <a:latin typeface="Arial"/>
                <a:ea typeface="Arial"/>
                <a:cs typeface="Arial"/>
                <a:sym typeface="Arial"/>
              </a:defRPr>
            </a:lvl8pPr>
            <a:lvl9pPr marL="0" marR="0" lvl="8" indent="0" algn="r" rtl="0">
              <a:spcBef>
                <a:spcPts val="0"/>
              </a:spcBef>
              <a:buNone/>
              <a:defRPr sz="800" b="0" i="0">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423" name="Shape 423"/>
          <p:cNvSpPr txBox="1">
            <a:spLocks noGrp="1"/>
          </p:cNvSpPr>
          <p:nvPr>
            <p:ph type="body" idx="1"/>
          </p:nvPr>
        </p:nvSpPr>
        <p:spPr>
          <a:xfrm>
            <a:off x="6388608" y="268224"/>
            <a:ext cx="5498800" cy="5726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668651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2"/>
        </a:solidFill>
        <a:effectLst/>
      </p:bgPr>
    </p:bg>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304800" y="271709"/>
            <a:ext cx="5486400" cy="1902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26" name="Shape 426"/>
          <p:cNvPicPr preferRelativeResize="0"/>
          <p:nvPr/>
        </p:nvPicPr>
        <p:blipFill rotWithShape="1">
          <a:blip r:embed="rId2">
            <a:alphaModFix/>
          </a:blip>
          <a:srcRect/>
          <a:stretch/>
        </p:blipFill>
        <p:spPr>
          <a:xfrm>
            <a:off x="11191750" y="321735"/>
            <a:ext cx="695452" cy="281940"/>
          </a:xfrm>
          <a:prstGeom prst="rect">
            <a:avLst/>
          </a:prstGeom>
          <a:noFill/>
          <a:ln>
            <a:noFill/>
          </a:ln>
        </p:spPr>
      </p:pic>
      <p:sp>
        <p:nvSpPr>
          <p:cNvPr id="427" name="Shape 427"/>
          <p:cNvSpPr txBox="1"/>
          <p:nvPr/>
        </p:nvSpPr>
        <p:spPr>
          <a:xfrm>
            <a:off x="304800" y="2174204"/>
            <a:ext cx="5486400" cy="1902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1200"/>
              <a:buFont typeface="Arial"/>
              <a:buNone/>
            </a:pPr>
            <a:r>
              <a:rPr lang="en" sz="1600" b="0">
                <a:solidFill>
                  <a:schemeClr val="lt2"/>
                </a:solidFill>
                <a:latin typeface="Arial"/>
                <a:ea typeface="Arial"/>
                <a:cs typeface="Arial"/>
                <a:sym typeface="Arial"/>
              </a:rPr>
              <a:t>Click to edit Master title style</a:t>
            </a:r>
            <a:endParaRPr sz="1467"/>
          </a:p>
        </p:txBody>
      </p:sp>
      <p:pic>
        <p:nvPicPr>
          <p:cNvPr id="428" name="Shape 428"/>
          <p:cNvPicPr preferRelativeResize="0"/>
          <p:nvPr/>
        </p:nvPicPr>
        <p:blipFill/>
        <p:spPr>
          <a:xfrm>
            <a:off x="7333111" y="4986499"/>
            <a:ext cx="3405200" cy="1273600"/>
          </a:xfrm>
          <a:prstGeom prst="rect">
            <a:avLst/>
          </a:prstGeom>
          <a:solidFill>
            <a:srgbClr val="FFFFFF"/>
          </a:solidFill>
          <a:ln>
            <a:noFill/>
          </a:ln>
        </p:spPr>
      </p:pic>
      <p:pic>
        <p:nvPicPr>
          <p:cNvPr id="429" name="Shape 429"/>
          <p:cNvPicPr preferRelativeResize="0"/>
          <p:nvPr/>
        </p:nvPicPr>
        <p:blipFill/>
        <p:spPr>
          <a:xfrm>
            <a:off x="8060980" y="360868"/>
            <a:ext cx="1949600" cy="778400"/>
          </a:xfrm>
          <a:prstGeom prst="rect">
            <a:avLst/>
          </a:prstGeom>
          <a:solidFill>
            <a:srgbClr val="FFFFFF"/>
          </a:solidFill>
          <a:ln>
            <a:noFill/>
          </a:ln>
        </p:spPr>
      </p:pic>
      <p:pic>
        <p:nvPicPr>
          <p:cNvPr id="430" name="Shape 430"/>
          <p:cNvPicPr preferRelativeResize="0"/>
          <p:nvPr/>
        </p:nvPicPr>
        <p:blipFill/>
        <p:spPr>
          <a:xfrm>
            <a:off x="8416581" y="1555801"/>
            <a:ext cx="1238000" cy="1050000"/>
          </a:xfrm>
          <a:prstGeom prst="rect">
            <a:avLst/>
          </a:prstGeom>
          <a:solidFill>
            <a:srgbClr val="FFFFFF"/>
          </a:solidFill>
          <a:ln>
            <a:noFill/>
          </a:ln>
        </p:spPr>
      </p:pic>
      <p:pic>
        <p:nvPicPr>
          <p:cNvPr id="431" name="Shape 431" descr="merican Red Cross logo.svg"/>
          <p:cNvPicPr preferRelativeResize="0"/>
          <p:nvPr/>
        </p:nvPicPr>
        <p:blipFill rotWithShape="1">
          <a:blip r:embed="rId3">
            <a:alphaModFix/>
          </a:blip>
          <a:srcRect/>
          <a:stretch/>
        </p:blipFill>
        <p:spPr>
          <a:xfrm>
            <a:off x="7333111" y="3202846"/>
            <a:ext cx="3405181" cy="1150399"/>
          </a:xfrm>
          <a:prstGeom prst="rect">
            <a:avLst/>
          </a:prstGeom>
          <a:noFill/>
          <a:ln>
            <a:noFill/>
          </a:ln>
        </p:spPr>
      </p:pic>
    </p:spTree>
    <p:extLst>
      <p:ext uri="{BB962C8B-B14F-4D97-AF65-F5344CB8AC3E}">
        <p14:creationId xmlns:p14="http://schemas.microsoft.com/office/powerpoint/2010/main" val="109159150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Divider (with page contents)">
  <p:cSld name="Divider (with page contents)">
    <p:bg>
      <p:bgPr>
        <a:solidFill>
          <a:schemeClr val="lt2"/>
        </a:solidFill>
        <a:effectLst/>
      </p:bgPr>
    </p:bg>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34" name="Shape 43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35" name="Shape 435"/>
          <p:cNvSpPr txBox="1">
            <a:spLocks noGrp="1"/>
          </p:cNvSpPr>
          <p:nvPr>
            <p:ph type="body" idx="1"/>
          </p:nvPr>
        </p:nvSpPr>
        <p:spPr>
          <a:xfrm>
            <a:off x="304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6" name="Shape 436"/>
          <p:cNvSpPr txBox="1">
            <a:spLocks noGrp="1"/>
          </p:cNvSpPr>
          <p:nvPr>
            <p:ph type="body" idx="2"/>
          </p:nvPr>
        </p:nvSpPr>
        <p:spPr>
          <a:xfrm>
            <a:off x="6400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7" name="Shape 43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93821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304800" y="268225"/>
            <a:ext cx="6916400" cy="6027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0" name="Shape 44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41" name="Shape 44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1301347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text (two columns)">
  <p:cSld name="title, text (two columns)">
    <p:bg>
      <p:bgPr>
        <a:solidFill>
          <a:schemeClr val="lt2"/>
        </a:solidFill>
        <a:effectLst/>
      </p:bgPr>
    </p:bg>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304800" y="268224"/>
            <a:ext cx="5486400" cy="12792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4" name="Shape 444"/>
          <p:cNvSpPr txBox="1">
            <a:spLocks noGrp="1"/>
          </p:cNvSpPr>
          <p:nvPr>
            <p:ph type="body" idx="1"/>
          </p:nvPr>
        </p:nvSpPr>
        <p:spPr>
          <a:xfrm>
            <a:off x="304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45" name="Shape 445"/>
          <p:cNvSpPr txBox="1">
            <a:spLocks noGrp="1"/>
          </p:cNvSpPr>
          <p:nvPr>
            <p:ph type="body" idx="2"/>
          </p:nvPr>
        </p:nvSpPr>
        <p:spPr>
          <a:xfrm>
            <a:off x="6400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1014589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text (two columns, different text sizes)">
  <p:cSld name="title, text (two columns, different text sizes)">
    <p:bg>
      <p:bgPr>
        <a:solidFill>
          <a:schemeClr val="lt2"/>
        </a:solidFill>
        <a:effectLst/>
      </p:bgPr>
    </p:bg>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304800" y="268224"/>
            <a:ext cx="5486400" cy="669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8" name="Shape 44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49" name="Shape 449"/>
          <p:cNvSpPr txBox="1">
            <a:spLocks noGrp="1"/>
          </p:cNvSpPr>
          <p:nvPr>
            <p:ph type="body" idx="1"/>
          </p:nvPr>
        </p:nvSpPr>
        <p:spPr>
          <a:xfrm>
            <a:off x="304800" y="1327359"/>
            <a:ext cx="5486400" cy="4916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0" name="Shape 450"/>
          <p:cNvSpPr txBox="1">
            <a:spLocks noGrp="1"/>
          </p:cNvSpPr>
          <p:nvPr>
            <p:ph type="body" idx="2"/>
          </p:nvPr>
        </p:nvSpPr>
        <p:spPr>
          <a:xfrm>
            <a:off x="6400800" y="1488865"/>
            <a:ext cx="5486400" cy="4755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1" name="Shape 45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22151480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text (four columns)">
  <p:cSld name="section, title, text (four columns)">
    <p:bg>
      <p:bgPr>
        <a:solidFill>
          <a:schemeClr val="lt2"/>
        </a:solidFill>
        <a:effectLst/>
      </p:bgPr>
    </p:bg>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304800" y="548640"/>
            <a:ext cx="8534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54" name="Shape 45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55" name="Shape 455"/>
          <p:cNvSpPr txBox="1">
            <a:spLocks noGrp="1"/>
          </p:cNvSpPr>
          <p:nvPr>
            <p:ph type="body" idx="1"/>
          </p:nvPr>
        </p:nvSpPr>
        <p:spPr>
          <a:xfrm>
            <a:off x="6400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6" name="Shape 456"/>
          <p:cNvSpPr txBox="1">
            <a:spLocks noGrp="1"/>
          </p:cNvSpPr>
          <p:nvPr>
            <p:ph type="body" idx="2"/>
          </p:nvPr>
        </p:nvSpPr>
        <p:spPr>
          <a:xfrm>
            <a:off x="304800" y="268225"/>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7" name="Shape 457"/>
          <p:cNvSpPr txBox="1">
            <a:spLocks noGrp="1"/>
          </p:cNvSpPr>
          <p:nvPr>
            <p:ph type="body" idx="3"/>
          </p:nvPr>
        </p:nvSpPr>
        <p:spPr>
          <a:xfrm>
            <a:off x="304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8" name="Shape 458"/>
          <p:cNvSpPr txBox="1">
            <a:spLocks noGrp="1"/>
          </p:cNvSpPr>
          <p:nvPr>
            <p:ph type="body" idx="4"/>
          </p:nvPr>
        </p:nvSpPr>
        <p:spPr>
          <a:xfrm>
            <a:off x="3352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9" name="Shape 459"/>
          <p:cNvSpPr txBox="1">
            <a:spLocks noGrp="1"/>
          </p:cNvSpPr>
          <p:nvPr>
            <p:ph type="body" idx="5"/>
          </p:nvPr>
        </p:nvSpPr>
        <p:spPr>
          <a:xfrm>
            <a:off x="9448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0" name="Shape 46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8036980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text, half-image">
  <p:cSld name="section, title, text, half-image">
    <p:bg>
      <p:bgPr>
        <a:solidFill>
          <a:schemeClr val="lt2"/>
        </a:solidFill>
        <a:effectLst/>
      </p:bgPr>
    </p:bg>
    <p:spTree>
      <p:nvGrpSpPr>
        <p:cNvPr id="1" name="Shape 461"/>
        <p:cNvGrpSpPr/>
        <p:nvPr/>
      </p:nvGrpSpPr>
      <p:grpSpPr>
        <a:xfrm>
          <a:off x="0" y="0"/>
          <a:ext cx="0" cy="0"/>
          <a:chOff x="0" y="0"/>
          <a:chExt cx="0" cy="0"/>
        </a:xfrm>
      </p:grpSpPr>
      <p:sp>
        <p:nvSpPr>
          <p:cNvPr id="462" name="Shape 462"/>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title"/>
          </p:nvPr>
        </p:nvSpPr>
        <p:spPr>
          <a:xfrm>
            <a:off x="304800" y="548640"/>
            <a:ext cx="5486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64" name="Shape 46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65" name="Shape 465"/>
          <p:cNvSpPr txBox="1">
            <a:spLocks noGrp="1"/>
          </p:cNvSpPr>
          <p:nvPr>
            <p:ph type="body" idx="1"/>
          </p:nvPr>
        </p:nvSpPr>
        <p:spPr>
          <a:xfrm>
            <a:off x="304800" y="1463040"/>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6" name="Shape 46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1592597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image">
  <p:cSld name="title, image">
    <p:bg>
      <p:bgPr>
        <a:solidFill>
          <a:schemeClr val="lt2"/>
        </a:solidFill>
        <a:effectLst/>
      </p:bgPr>
    </p:bg>
    <p:spTree>
      <p:nvGrpSpPr>
        <p:cNvPr id="1" name="Shape 467"/>
        <p:cNvGrpSpPr/>
        <p:nvPr/>
      </p:nvGrpSpPr>
      <p:grpSpPr>
        <a:xfrm>
          <a:off x="0" y="0"/>
          <a:ext cx="0" cy="0"/>
          <a:chOff x="0" y="0"/>
          <a:chExt cx="0" cy="0"/>
        </a:xfrm>
      </p:grpSpPr>
      <p:sp>
        <p:nvSpPr>
          <p:cNvPr id="468" name="Shape 468"/>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9" name="Shape 469"/>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70" name="Shape 47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71" name="Shape 47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0106196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half-blank area">
  <p:cSld name="title, half-blank area">
    <p:bg>
      <p:bgPr>
        <a:solidFill>
          <a:schemeClr val="lt2"/>
        </a:solidFill>
        <a:effectLst/>
      </p:bgPr>
    </p:bg>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74" name="Shape 474"/>
          <p:cNvPicPr preferRelativeResize="0"/>
          <p:nvPr/>
        </p:nvPicPr>
        <p:blipFill/>
        <p:spPr>
          <a:xfrm>
            <a:off x="10665151" y="6248533"/>
            <a:ext cx="1222000" cy="457200"/>
          </a:xfrm>
          <a:prstGeom prst="rect">
            <a:avLst/>
          </a:prstGeom>
          <a:solidFill>
            <a:srgbClr val="FFFFFF"/>
          </a:solidFill>
          <a:ln>
            <a:noFill/>
          </a:ln>
        </p:spPr>
      </p:pic>
      <p:pic>
        <p:nvPicPr>
          <p:cNvPr id="475" name="Shape 475"/>
          <p:cNvPicPr preferRelativeResize="0"/>
          <p:nvPr/>
        </p:nvPicPr>
        <p:blipFill/>
        <p:spPr>
          <a:xfrm>
            <a:off x="304800" y="6313924"/>
            <a:ext cx="817600" cy="326400"/>
          </a:xfrm>
          <a:prstGeom prst="rect">
            <a:avLst/>
          </a:prstGeom>
          <a:solidFill>
            <a:srgbClr val="FFFFFF"/>
          </a:solidFill>
          <a:ln>
            <a:noFill/>
          </a:ln>
        </p:spPr>
      </p:pic>
      <p:pic>
        <p:nvPicPr>
          <p:cNvPr id="476" name="Shape 476"/>
          <p:cNvPicPr preferRelativeResize="0"/>
          <p:nvPr/>
        </p:nvPicPr>
        <p:blipFill/>
        <p:spPr>
          <a:xfrm>
            <a:off x="8806351" y="6379315"/>
            <a:ext cx="384800" cy="326400"/>
          </a:xfrm>
          <a:prstGeom prst="rect">
            <a:avLst/>
          </a:prstGeom>
          <a:solidFill>
            <a:srgbClr val="FFFFFF"/>
          </a:solidFill>
          <a:ln>
            <a:noFill/>
          </a:ln>
        </p:spPr>
      </p:pic>
      <p:pic>
        <p:nvPicPr>
          <p:cNvPr id="477" name="Shape 477"/>
          <p:cNvPicPr preferRelativeResize="0"/>
          <p:nvPr/>
        </p:nvPicPr>
        <p:blipFill rotWithShape="1">
          <a:blip r:embed="rId2">
            <a:alphaModFix/>
          </a:blip>
          <a:srcRect/>
          <a:stretch/>
        </p:blipFill>
        <p:spPr>
          <a:xfrm>
            <a:off x="9623417" y="6347293"/>
            <a:ext cx="587315" cy="326287"/>
          </a:xfrm>
          <a:prstGeom prst="rect">
            <a:avLst/>
          </a:prstGeom>
          <a:noFill/>
          <a:ln>
            <a:noFill/>
          </a:ln>
        </p:spPr>
      </p:pic>
    </p:spTree>
    <p:extLst>
      <p:ext uri="{BB962C8B-B14F-4D97-AF65-F5344CB8AC3E}">
        <p14:creationId xmlns:p14="http://schemas.microsoft.com/office/powerpoint/2010/main" val="133191605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blank">
  <p:cSld name="title, blank">
    <p:bg>
      <p:bgPr>
        <a:solidFill>
          <a:schemeClr val="lt2"/>
        </a:solidFill>
        <a:effectLst/>
      </p:bgPr>
    </p:bg>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304800" y="268224"/>
            <a:ext cx="5486400" cy="50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80" name="Shape 48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81" name="Shape 48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7391433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insight, text, boxes">
  <p:cSld name="insight, text, boxes">
    <p:bg>
      <p:bgPr>
        <a:solidFill>
          <a:schemeClr val="lt2"/>
        </a:solidFill>
        <a:effectLst/>
      </p:bgPr>
    </p:bg>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096001" y="3429000"/>
            <a:ext cx="6096000" cy="3429200"/>
          </a:xfrm>
          <a:prstGeom prst="rect">
            <a:avLst/>
          </a:prstGeom>
          <a:solidFill>
            <a:schemeClr val="accent3"/>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4" name="Shape 48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85" name="Shape 485"/>
          <p:cNvSpPr txBox="1">
            <a:spLocks noGrp="1"/>
          </p:cNvSpPr>
          <p:nvPr>
            <p:ph type="body" idx="2"/>
          </p:nvPr>
        </p:nvSpPr>
        <p:spPr>
          <a:xfrm>
            <a:off x="304800" y="243841"/>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6" name="Shape 486"/>
          <p:cNvSpPr txBox="1">
            <a:spLocks noGrp="1"/>
          </p:cNvSpPr>
          <p:nvPr>
            <p:ph type="body" idx="3"/>
          </p:nvPr>
        </p:nvSpPr>
        <p:spPr>
          <a:xfrm>
            <a:off x="304800" y="1463041"/>
            <a:ext cx="5486400" cy="46516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7" name="Shape 487"/>
          <p:cNvSpPr txBox="1">
            <a:spLocks noGrp="1"/>
          </p:cNvSpPr>
          <p:nvPr>
            <p:ph type="body" idx="4"/>
          </p:nvPr>
        </p:nvSpPr>
        <p:spPr>
          <a:xfrm>
            <a:off x="9144000" y="0"/>
            <a:ext cx="3048000" cy="3429200"/>
          </a:xfrm>
          <a:prstGeom prst="rect">
            <a:avLst/>
          </a:prstGeom>
          <a:solidFill>
            <a:schemeClr val="lt1"/>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8" name="Shape 488"/>
          <p:cNvSpPr txBox="1">
            <a:spLocks noGrp="1"/>
          </p:cNvSpPr>
          <p:nvPr>
            <p:ph type="body" idx="5"/>
          </p:nvPr>
        </p:nvSpPr>
        <p:spPr>
          <a:xfrm>
            <a:off x="6096000" y="0"/>
            <a:ext cx="3048000" cy="3429200"/>
          </a:xfrm>
          <a:prstGeom prst="rect">
            <a:avLst/>
          </a:prstGeom>
          <a:solidFill>
            <a:srgbClr val="008B88"/>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9" name="Shape 48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192543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black box) over image(s)">
  <p:cSld name="title (black box) over image(s)">
    <p:bg>
      <p:bgPr>
        <a:solidFill>
          <a:schemeClr val="lt2"/>
        </a:solidFill>
        <a:effectLst/>
      </p:bgPr>
    </p:bg>
    <p:spTree>
      <p:nvGrpSpPr>
        <p:cNvPr id="1" name="Shape 490"/>
        <p:cNvGrpSpPr/>
        <p:nvPr/>
      </p:nvGrpSpPr>
      <p:grpSpPr>
        <a:xfrm>
          <a:off x="0" y="0"/>
          <a:ext cx="0" cy="0"/>
          <a:chOff x="0" y="0"/>
          <a:chExt cx="0" cy="0"/>
        </a:xfrm>
      </p:grpSpPr>
      <p:sp>
        <p:nvSpPr>
          <p:cNvPr id="491" name="Shape 49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92" name="Shape 492"/>
          <p:cNvSpPr txBox="1">
            <a:spLocks noGrp="1"/>
          </p:cNvSpPr>
          <p:nvPr>
            <p:ph type="title"/>
          </p:nvPr>
        </p:nvSpPr>
        <p:spPr>
          <a:xfrm>
            <a:off x="-1" y="-1"/>
            <a:ext cx="12192000" cy="1720800"/>
          </a:xfrm>
          <a:prstGeom prst="rect">
            <a:avLst/>
          </a:prstGeom>
          <a:solidFill>
            <a:schemeClr val="dk1"/>
          </a:solidFill>
          <a:ln>
            <a:noFill/>
          </a:ln>
        </p:spPr>
        <p:txBody>
          <a:bodyPr spcFirstLastPara="1" wrap="square" lIns="171450" tIns="150875" rIns="171450" bIns="17145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93" name="Shape 49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94" name="Shape 494"/>
          <p:cNvSpPr txBox="1">
            <a:spLocks noGrp="1"/>
          </p:cNvSpPr>
          <p:nvPr>
            <p:ph type="body" idx="1"/>
          </p:nvPr>
        </p:nvSpPr>
        <p:spPr>
          <a:xfrm>
            <a:off x="1032667" y="2020679"/>
            <a:ext cx="10126800" cy="4114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5272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1_text (black box) over image(s)">
  <p:cSld name="1_text (black box) over image(s)">
    <p:bg>
      <p:bgPr>
        <a:solidFill>
          <a:schemeClr val="lt2"/>
        </a:solidFill>
        <a:effectLst/>
      </p:bgPr>
    </p:bg>
    <p:spTree>
      <p:nvGrpSpPr>
        <p:cNvPr id="1" name="Shape 495"/>
        <p:cNvGrpSpPr/>
        <p:nvPr/>
      </p:nvGrpSpPr>
      <p:grpSpPr>
        <a:xfrm>
          <a:off x="0" y="0"/>
          <a:ext cx="0" cy="0"/>
          <a:chOff x="0" y="0"/>
          <a:chExt cx="0" cy="0"/>
        </a:xfrm>
      </p:grpSpPr>
      <p:sp>
        <p:nvSpPr>
          <p:cNvPr id="496" name="Shape 496"/>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7" name="Shape 497"/>
          <p:cNvSpPr txBox="1">
            <a:spLocks noGrp="1"/>
          </p:cNvSpPr>
          <p:nvPr>
            <p:ph type="body" idx="1"/>
          </p:nvPr>
        </p:nvSpPr>
        <p:spPr>
          <a:xfrm>
            <a:off x="914400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8" name="Shape 49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99" name="Shape 49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4922343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graph">
  <p:cSld name="graph">
    <p:bg>
      <p:bgPr>
        <a:solidFill>
          <a:schemeClr val="lt2"/>
        </a:solidFill>
        <a:effectLst/>
      </p:bgPr>
    </p:bg>
    <p:spTree>
      <p:nvGrpSpPr>
        <p:cNvPr id="1" name="Shape 500"/>
        <p:cNvGrpSpPr/>
        <p:nvPr/>
      </p:nvGrpSpPr>
      <p:grpSpPr>
        <a:xfrm>
          <a:off x="0" y="0"/>
          <a:ext cx="0" cy="0"/>
          <a:chOff x="0" y="0"/>
          <a:chExt cx="0" cy="0"/>
        </a:xfrm>
      </p:grpSpPr>
      <p:sp>
        <p:nvSpPr>
          <p:cNvPr id="501" name="Shape 501"/>
          <p:cNvSpPr txBox="1">
            <a:spLocks noGrp="1"/>
          </p:cNvSpPr>
          <p:nvPr>
            <p:ph type="title"/>
          </p:nvPr>
        </p:nvSpPr>
        <p:spPr>
          <a:xfrm>
            <a:off x="304800" y="268224"/>
            <a:ext cx="5486400" cy="119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02" name="Shape 50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3" name="Shape 503"/>
          <p:cNvSpPr txBox="1">
            <a:spLocks noGrp="1"/>
          </p:cNvSpPr>
          <p:nvPr>
            <p:ph type="body" idx="1"/>
          </p:nvPr>
        </p:nvSpPr>
        <p:spPr>
          <a:xfrm>
            <a:off x="304800" y="1463041"/>
            <a:ext cx="2438400" cy="4668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4" name="Shape 504"/>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003404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2"/>
        </a:solidFill>
        <a:effectLst/>
      </p:bgPr>
    </p:bg>
    <p:spTree>
      <p:nvGrpSpPr>
        <p:cNvPr id="1" name="Shape 505"/>
        <p:cNvGrpSpPr/>
        <p:nvPr/>
      </p:nvGrpSpPr>
      <p:grpSpPr>
        <a:xfrm>
          <a:off x="0" y="0"/>
          <a:ext cx="0" cy="0"/>
          <a:chOff x="0" y="0"/>
          <a:chExt cx="0" cy="0"/>
        </a:xfrm>
      </p:grpSpPr>
      <p:sp>
        <p:nvSpPr>
          <p:cNvPr id="506" name="Shape 506"/>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7" name="Shape 507"/>
          <p:cNvSpPr txBox="1">
            <a:spLocks noGrp="1"/>
          </p:cNvSpPr>
          <p:nvPr>
            <p:ph type="body" idx="1"/>
          </p:nvPr>
        </p:nvSpPr>
        <p:spPr>
          <a:xfrm>
            <a:off x="304800" y="256033"/>
            <a:ext cx="2438400" cy="5878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8" name="Shape 508"/>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2416416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with footer)">
  <p:cSld name="blank (with footer)">
    <p:bg>
      <p:bgPr>
        <a:solidFill>
          <a:schemeClr val="lt2"/>
        </a:solidFill>
        <a:effectLst/>
      </p:bgPr>
    </p:bg>
    <p:spTree>
      <p:nvGrpSpPr>
        <p:cNvPr id="1" name="Shape 509"/>
        <p:cNvGrpSpPr/>
        <p:nvPr/>
      </p:nvGrpSpPr>
      <p:grpSpPr>
        <a:xfrm>
          <a:off x="0" y="0"/>
          <a:ext cx="0" cy="0"/>
          <a:chOff x="0" y="0"/>
          <a:chExt cx="0" cy="0"/>
        </a:xfrm>
      </p:grpSpPr>
      <p:sp>
        <p:nvSpPr>
          <p:cNvPr id="510" name="Shape 510"/>
          <p:cNvSpPr>
            <a:spLocks noGrp="1"/>
          </p:cNvSpPr>
          <p:nvPr>
            <p:ph type="pic" idx="2"/>
          </p:nvPr>
        </p:nvSpPr>
        <p:spPr>
          <a:xfrm>
            <a:off x="1267968" y="450575"/>
            <a:ext cx="9730000" cy="54732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1" name="Shape 5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2" name="Shape 512"/>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79327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2"/>
        </a:solidFill>
        <a:effectLst/>
      </p:bgPr>
    </p:bg>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15" name="Shape 51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6" name="Shape 516"/>
          <p:cNvSpPr txBox="1">
            <a:spLocks noGrp="1"/>
          </p:cNvSpPr>
          <p:nvPr>
            <p:ph type="body" idx="1"/>
          </p:nvPr>
        </p:nvSpPr>
        <p:spPr>
          <a:xfrm>
            <a:off x="304800" y="15240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7" name="Shape 51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6886318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ibm sign-off">
  <p:cSld name="ibm sign-off">
    <p:bg>
      <p:bgPr>
        <a:solidFill>
          <a:schemeClr val="lt2"/>
        </a:solidFill>
        <a:effectLst/>
      </p:bgPr>
    </p:bg>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0" name="Shape 52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pic>
        <p:nvPicPr>
          <p:cNvPr id="521" name="Shape 521" descr="ibm_gry.png"/>
          <p:cNvPicPr preferRelativeResize="0"/>
          <p:nvPr/>
        </p:nvPicPr>
        <p:blipFill rotWithShape="1">
          <a:blip r:embed="rId2">
            <a:alphaModFix/>
          </a:blip>
          <a:srcRect/>
          <a:stretch/>
        </p:blipFill>
        <p:spPr>
          <a:xfrm>
            <a:off x="5230367" y="2916935"/>
            <a:ext cx="1737360" cy="704388"/>
          </a:xfrm>
          <a:prstGeom prst="rect">
            <a:avLst/>
          </a:prstGeom>
          <a:noFill/>
          <a:ln>
            <a:noFill/>
          </a:ln>
        </p:spPr>
      </p:pic>
    </p:spTree>
    <p:extLst>
      <p:ext uri="{BB962C8B-B14F-4D97-AF65-F5344CB8AC3E}">
        <p14:creationId xmlns:p14="http://schemas.microsoft.com/office/powerpoint/2010/main" val="152827171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divider" type="title">
  <p:cSld name="Section divider">
    <p:spTree>
      <p:nvGrpSpPr>
        <p:cNvPr id="1" name="Shape 522"/>
        <p:cNvGrpSpPr/>
        <p:nvPr/>
      </p:nvGrpSpPr>
      <p:grpSpPr>
        <a:xfrm>
          <a:off x="0" y="0"/>
          <a:ext cx="0" cy="0"/>
          <a:chOff x="0" y="0"/>
          <a:chExt cx="0" cy="0"/>
        </a:xfrm>
      </p:grpSpPr>
      <p:sp>
        <p:nvSpPr>
          <p:cNvPr id="523" name="Shape 523"/>
          <p:cNvSpPr txBox="1">
            <a:spLocks noGrp="1"/>
          </p:cNvSpPr>
          <p:nvPr>
            <p:ph type="ctrTitle"/>
          </p:nvPr>
        </p:nvSpPr>
        <p:spPr>
          <a:xfrm>
            <a:off x="0" y="23213"/>
            <a:ext cx="6261200" cy="2364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2B2B2B"/>
              </a:buClr>
              <a:buSzPts val="4500"/>
              <a:buFont typeface="Arial"/>
              <a:buNone/>
              <a:defRPr sz="60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24" name="Shape 524"/>
          <p:cNvSpPr txBox="1">
            <a:spLocks noGrp="1"/>
          </p:cNvSpPr>
          <p:nvPr>
            <p:ph type="subTitle" idx="1"/>
          </p:nvPr>
        </p:nvSpPr>
        <p:spPr>
          <a:xfrm>
            <a:off x="0" y="2495773"/>
            <a:ext cx="6261200" cy="16396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800"/>
              <a:buFont typeface="Arial"/>
              <a:buNone/>
              <a:defRPr sz="2400" b="0" i="0" u="none" strike="noStrike" cap="none">
                <a:solidFill>
                  <a:srgbClr val="2B2B2B"/>
                </a:solidFill>
                <a:latin typeface="Arial"/>
                <a:ea typeface="Arial"/>
                <a:cs typeface="Arial"/>
                <a:sym typeface="Arial"/>
              </a:defRPr>
            </a:lvl1pPr>
            <a:lvl2pPr marR="0" lvl="1" algn="ctr" rtl="0">
              <a:lnSpc>
                <a:spcPct val="100000"/>
              </a:lnSpc>
              <a:spcBef>
                <a:spcPts val="1467"/>
              </a:spcBef>
              <a:spcAft>
                <a:spcPts val="0"/>
              </a:spcAft>
              <a:buClr>
                <a:srgbClr val="2B2B2B"/>
              </a:buClr>
              <a:buSzPts val="1500"/>
              <a:buFont typeface="Arial"/>
              <a:buNone/>
              <a:defRPr sz="2000" b="0" i="0" u="none" strike="noStrike" cap="none">
                <a:solidFill>
                  <a:srgbClr val="2B2B2B"/>
                </a:solidFill>
                <a:latin typeface="Arial"/>
                <a:ea typeface="Arial"/>
                <a:cs typeface="Arial"/>
                <a:sym typeface="Arial"/>
              </a:defRPr>
            </a:lvl2pPr>
            <a:lvl3pPr marR="0" lvl="2" algn="ctr"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3pPr>
            <a:lvl4pPr marR="0" lvl="3"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4pPr>
            <a:lvl5pPr marR="0" lvl="4"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5pPr>
            <a:lvl6pPr marR="0" lvl="5"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525" name="Shape 52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6" name="Shape 52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4312336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a:t>Click to edit Master title style</a:t>
            </a:r>
          </a:p>
        </p:txBody>
      </p:sp>
    </p:spTree>
    <p:extLst>
      <p:ext uri="{BB962C8B-B14F-4D97-AF65-F5344CB8AC3E}">
        <p14:creationId xmlns:p14="http://schemas.microsoft.com/office/powerpoint/2010/main" val="698925871"/>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p>
        </p:txBody>
      </p:sp>
    </p:spTree>
    <p:extLst>
      <p:ext uri="{BB962C8B-B14F-4D97-AF65-F5344CB8AC3E}">
        <p14:creationId xmlns:p14="http://schemas.microsoft.com/office/powerpoint/2010/main" val="346682795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1530365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404548749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319179104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87606451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p>
        </p:txBody>
      </p:sp>
    </p:spTree>
    <p:extLst>
      <p:ext uri="{BB962C8B-B14F-4D97-AF65-F5344CB8AC3E}">
        <p14:creationId xmlns:p14="http://schemas.microsoft.com/office/powerpoint/2010/main" val="147336784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p>
        </p:txBody>
      </p:sp>
    </p:spTree>
    <p:extLst>
      <p:ext uri="{BB962C8B-B14F-4D97-AF65-F5344CB8AC3E}">
        <p14:creationId xmlns:p14="http://schemas.microsoft.com/office/powerpoint/2010/main" val="36974723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p>
        </p:txBody>
      </p:sp>
    </p:spTree>
    <p:extLst>
      <p:ext uri="{BB962C8B-B14F-4D97-AF65-F5344CB8AC3E}">
        <p14:creationId xmlns:p14="http://schemas.microsoft.com/office/powerpoint/2010/main" val="102467730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18712998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393020079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p>
        </p:txBody>
      </p:sp>
    </p:spTree>
    <p:extLst>
      <p:ext uri="{BB962C8B-B14F-4D97-AF65-F5344CB8AC3E}">
        <p14:creationId xmlns:p14="http://schemas.microsoft.com/office/powerpoint/2010/main" val="327765112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605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p>
        </p:txBody>
      </p:sp>
    </p:spTree>
    <p:extLst>
      <p:ext uri="{BB962C8B-B14F-4D97-AF65-F5344CB8AC3E}">
        <p14:creationId xmlns:p14="http://schemas.microsoft.com/office/powerpoint/2010/main" val="93350216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p>
        </p:txBody>
      </p:sp>
    </p:spTree>
    <p:extLst>
      <p:ext uri="{BB962C8B-B14F-4D97-AF65-F5344CB8AC3E}">
        <p14:creationId xmlns:p14="http://schemas.microsoft.com/office/powerpoint/2010/main" val="18969408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p>
        </p:txBody>
      </p:sp>
    </p:spTree>
    <p:extLst>
      <p:ext uri="{BB962C8B-B14F-4D97-AF65-F5344CB8AC3E}">
        <p14:creationId xmlns:p14="http://schemas.microsoft.com/office/powerpoint/2010/main" val="338713643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p>
        </p:txBody>
      </p:sp>
    </p:spTree>
    <p:extLst>
      <p:ext uri="{BB962C8B-B14F-4D97-AF65-F5344CB8AC3E}">
        <p14:creationId xmlns:p14="http://schemas.microsoft.com/office/powerpoint/2010/main" val="95926410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8610321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p>
        </p:txBody>
      </p:sp>
    </p:spTree>
    <p:extLst>
      <p:ext uri="{BB962C8B-B14F-4D97-AF65-F5344CB8AC3E}">
        <p14:creationId xmlns:p14="http://schemas.microsoft.com/office/powerpoint/2010/main" val="127992720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p>
        </p:txBody>
      </p:sp>
    </p:spTree>
    <p:extLst>
      <p:ext uri="{BB962C8B-B14F-4D97-AF65-F5344CB8AC3E}">
        <p14:creationId xmlns:p14="http://schemas.microsoft.com/office/powerpoint/2010/main" val="53519959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DOC ID / </a:t>
            </a:r>
            <a:r>
              <a:rPr lang="de-DE" err="1"/>
              <a:t>Month</a:t>
            </a:r>
            <a:r>
              <a:rPr lang="de-DE"/>
              <a:t> XX, 2018 / © 2018 IBM Corporation</a:t>
            </a:r>
            <a:endParaRPr lang="en-US"/>
          </a:p>
        </p:txBody>
      </p:sp>
    </p:spTree>
    <p:extLst>
      <p:ext uri="{BB962C8B-B14F-4D97-AF65-F5344CB8AC3E}">
        <p14:creationId xmlns:p14="http://schemas.microsoft.com/office/powerpoint/2010/main" val="148510294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6688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theme" Target="../theme/theme7.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theme" Target="../theme/theme8.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theme" Target="../theme/theme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304800" y="268225"/>
            <a:ext cx="5486400" cy="598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24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7" name="Shape 407"/>
          <p:cNvSpPr txBox="1">
            <a:spLocks noGrp="1"/>
          </p:cNvSpPr>
          <p:nvPr>
            <p:ph type="body" idx="1"/>
          </p:nvPr>
        </p:nvSpPr>
        <p:spPr>
          <a:xfrm>
            <a:off x="6400800" y="256033"/>
            <a:ext cx="5486400" cy="6000400"/>
          </a:xfrm>
          <a:prstGeom prst="rect">
            <a:avLst/>
          </a:prstGeom>
          <a:noFill/>
          <a:ln>
            <a:noFill/>
          </a:ln>
        </p:spPr>
        <p:txBody>
          <a:bodyPr spcFirstLastPara="1" wrap="square" lIns="0" tIns="0" rIns="0" bIns="0" anchor="t" anchorCtr="0"/>
          <a:lstStyle>
            <a:lvl1pPr marL="457200" marR="0" lvl="0" indent="-228600" algn="l" rtl="0">
              <a:lnSpc>
                <a:spcPct val="100000"/>
              </a:lnSpc>
              <a:spcBef>
                <a:spcPts val="1100"/>
              </a:spcBef>
              <a:spcAft>
                <a:spcPts val="0"/>
              </a:spcAft>
              <a:buClr>
                <a:srgbClr val="2B2B2B"/>
              </a:buClr>
              <a:buSzPts val="1400"/>
              <a:buFont typeface="Arial"/>
              <a:buNone/>
              <a:defRPr sz="1400" b="0" i="0" u="none" strike="noStrike" cap="none">
                <a:solidFill>
                  <a:srgbClr val="2B2B2B"/>
                </a:solidFill>
                <a:latin typeface="Arial"/>
                <a:ea typeface="Arial"/>
                <a:cs typeface="Arial"/>
                <a:sym typeface="Arial"/>
              </a:defRPr>
            </a:lvl1pPr>
            <a:lvl2pPr marL="914400" marR="0" lvl="1"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2pPr>
            <a:lvl3pPr marL="1371600" marR="0" lvl="2"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3pPr>
            <a:lvl4pPr marL="1828800" marR="0" lvl="3"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4pPr>
            <a:lvl5pPr marL="2286000" marR="0" lvl="4"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8" name="Shape 40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2B2B2B"/>
                </a:solidFill>
                <a:latin typeface="Arial"/>
                <a:ea typeface="Arial"/>
                <a:cs typeface="Arial"/>
                <a:sym typeface="Arial"/>
              </a:defRPr>
            </a:lvl1pPr>
            <a:lvl2pPr marL="0" marR="0" lvl="1" indent="0" algn="r" rtl="0">
              <a:spcBef>
                <a:spcPts val="0"/>
              </a:spcBef>
              <a:buNone/>
              <a:defRPr sz="800" b="0" i="0" u="none" strike="noStrike" cap="none">
                <a:solidFill>
                  <a:srgbClr val="2B2B2B"/>
                </a:solidFill>
                <a:latin typeface="Arial"/>
                <a:ea typeface="Arial"/>
                <a:cs typeface="Arial"/>
                <a:sym typeface="Arial"/>
              </a:defRPr>
            </a:lvl2pPr>
            <a:lvl3pPr marL="0" marR="0" lvl="2" indent="0" algn="r" rtl="0">
              <a:spcBef>
                <a:spcPts val="0"/>
              </a:spcBef>
              <a:buNone/>
              <a:defRPr sz="800" b="0" i="0" u="none" strike="noStrike" cap="none">
                <a:solidFill>
                  <a:srgbClr val="2B2B2B"/>
                </a:solidFill>
                <a:latin typeface="Arial"/>
                <a:ea typeface="Arial"/>
                <a:cs typeface="Arial"/>
                <a:sym typeface="Arial"/>
              </a:defRPr>
            </a:lvl3pPr>
            <a:lvl4pPr marL="0" marR="0" lvl="3" indent="0" algn="r" rtl="0">
              <a:spcBef>
                <a:spcPts val="0"/>
              </a:spcBef>
              <a:buNone/>
              <a:defRPr sz="800" b="0" i="0" u="none" strike="noStrike" cap="none">
                <a:solidFill>
                  <a:srgbClr val="2B2B2B"/>
                </a:solidFill>
                <a:latin typeface="Arial"/>
                <a:ea typeface="Arial"/>
                <a:cs typeface="Arial"/>
                <a:sym typeface="Arial"/>
              </a:defRPr>
            </a:lvl4pPr>
            <a:lvl5pPr marL="0" marR="0" lvl="4" indent="0" algn="r" rtl="0">
              <a:spcBef>
                <a:spcPts val="0"/>
              </a:spcBef>
              <a:buNone/>
              <a:defRPr sz="800" b="0" i="0" u="none" strike="noStrike" cap="none">
                <a:solidFill>
                  <a:srgbClr val="2B2B2B"/>
                </a:solidFill>
                <a:latin typeface="Arial"/>
                <a:ea typeface="Arial"/>
                <a:cs typeface="Arial"/>
                <a:sym typeface="Arial"/>
              </a:defRPr>
            </a:lvl5pPr>
            <a:lvl6pPr marL="0" marR="0" lvl="5" indent="0" algn="r" rtl="0">
              <a:spcBef>
                <a:spcPts val="0"/>
              </a:spcBef>
              <a:buNone/>
              <a:defRPr sz="800" b="0" i="0" u="none" strike="noStrike" cap="none">
                <a:solidFill>
                  <a:srgbClr val="2B2B2B"/>
                </a:solidFill>
                <a:latin typeface="Arial"/>
                <a:ea typeface="Arial"/>
                <a:cs typeface="Arial"/>
                <a:sym typeface="Arial"/>
              </a:defRPr>
            </a:lvl6pPr>
            <a:lvl7pPr marL="0" marR="0" lvl="6" indent="0" algn="r" rtl="0">
              <a:spcBef>
                <a:spcPts val="0"/>
              </a:spcBef>
              <a:buNone/>
              <a:defRPr sz="800" b="0" i="0" u="none" strike="noStrike" cap="none">
                <a:solidFill>
                  <a:srgbClr val="2B2B2B"/>
                </a:solidFill>
                <a:latin typeface="Arial"/>
                <a:ea typeface="Arial"/>
                <a:cs typeface="Arial"/>
                <a:sym typeface="Arial"/>
              </a:defRPr>
            </a:lvl7pPr>
            <a:lvl8pPr marL="0" marR="0" lvl="7" indent="0" algn="r" rtl="0">
              <a:spcBef>
                <a:spcPts val="0"/>
              </a:spcBef>
              <a:buNone/>
              <a:defRPr sz="800" b="0" i="0" u="none" strike="noStrike" cap="none">
                <a:solidFill>
                  <a:srgbClr val="2B2B2B"/>
                </a:solidFill>
                <a:latin typeface="Arial"/>
                <a:ea typeface="Arial"/>
                <a:cs typeface="Arial"/>
                <a:sym typeface="Arial"/>
              </a:defRPr>
            </a:lvl8pPr>
            <a:lvl9pPr marL="0" marR="0" lvl="8" indent="0" algn="r" rtl="0">
              <a:spcBef>
                <a:spcPts val="0"/>
              </a:spcBef>
              <a:buNone/>
              <a:defRPr sz="800" b="0" i="0" u="none" strike="noStrike" cap="none">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09" name="Shape 40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28071322"/>
      </p:ext>
    </p:extLst>
  </p:cSld>
  <p:clrMap bg1="lt1" tx1="dk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4" orient="horz" pos="610">
          <p15:clr>
            <a:srgbClr val="F26B43"/>
          </p15:clr>
        </p15:guide>
        <p15:guide id="5" orient="horz" pos="1517">
          <p15:clr>
            <a:srgbClr val="F26B43"/>
          </p15:clr>
        </p15:guide>
        <p15:guide id="6" orient="horz" pos="1819">
          <p15:clr>
            <a:srgbClr val="F26B43"/>
          </p15:clr>
        </p15:guide>
        <p15:guide id="7" orient="horz" pos="2122">
          <p15:clr>
            <a:srgbClr val="F26B43"/>
          </p15:clr>
        </p15:guide>
        <p15:guide id="8" pos="2160">
          <p15:clr>
            <a:srgbClr val="F26B43"/>
          </p15:clr>
        </p15:guide>
        <p15:guide id="9" pos="2052">
          <p15:clr>
            <a:srgbClr val="F26B43"/>
          </p15:clr>
        </p15:guide>
        <p15:guide id="10" pos="1188">
          <p15:clr>
            <a:srgbClr val="F26B43"/>
          </p15:clr>
        </p15:guide>
        <p15:guide id="11" pos="1080">
          <p15:clr>
            <a:srgbClr val="F26B43"/>
          </p15:clr>
        </p15:guide>
        <p15:guide id="12" pos="2268">
          <p15:clr>
            <a:srgbClr val="F26B43"/>
          </p15:clr>
        </p15:guide>
        <p15:guide id="13" pos="3240">
          <p15:clr>
            <a:srgbClr val="F26B43"/>
          </p15:clr>
        </p15:guide>
        <p15:guide id="14" pos="108">
          <p15:clr>
            <a:srgbClr val="F26B43"/>
          </p15:clr>
        </p15:guide>
        <p15:guide id="15" pos="4212">
          <p15:clr>
            <a:srgbClr val="F26B43"/>
          </p15:clr>
        </p15:guide>
        <p15:guide id="16" orient="horz" pos="107">
          <p15:clr>
            <a:srgbClr val="F26B43"/>
          </p15:clr>
        </p15:guide>
        <p15:guide id="17" pos="3132">
          <p15:clr>
            <a:srgbClr val="F26B43"/>
          </p15:clr>
        </p15:guide>
        <p15:guide id="18" pos="3348">
          <p15:clr>
            <a:srgbClr val="F26B43"/>
          </p15:clr>
        </p15:guide>
        <p15:guide id="19" orient="horz" pos="2323">
          <p15:clr>
            <a:srgbClr val="F26B43"/>
          </p15:clr>
        </p15:guide>
        <p15:guide id="20" orient="horz" pos="315">
          <p15:clr>
            <a:srgbClr val="F26B43"/>
          </p15:clr>
        </p15:guide>
        <p15:guide id="21" orient="horz" pos="54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DOC ID / Month XX, 2018 / © 2018 IBM Corporation</a:t>
            </a:r>
          </a:p>
        </p:txBody>
      </p:sp>
    </p:spTree>
    <p:extLst>
      <p:ext uri="{BB962C8B-B14F-4D97-AF65-F5344CB8AC3E}">
        <p14:creationId xmlns:p14="http://schemas.microsoft.com/office/powerpoint/2010/main" val="1346164543"/>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53.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54.png"/><Relationship Id="rId1" Type="http://schemas.openxmlformats.org/officeDocument/2006/relationships/slideLayout" Target="../slideLayouts/slideLayout162.xml"/><Relationship Id="rId6" Type="http://schemas.openxmlformats.org/officeDocument/2006/relationships/hyperlink" Target="https://developer.ibm.com/code/patterns/assemble-a-pizza-ordering-chatbot-dialog/" TargetMode="Externa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5.jpg"/><Relationship Id="rId7" Type="http://schemas.openxmlformats.org/officeDocument/2006/relationships/hyperlink" Target="https://developer.ibm.com/code/patterns/use-mqtt-stream-real-time-data/" TargetMode="External"/><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developer.ibm.com/code/patterns/deploy-and-use-a-multi-framework-deep-learning-platform-on-kubernetes/" TargetMode="External"/><Relationship Id="rId2" Type="http://schemas.openxmlformats.org/officeDocument/2006/relationships/notesSlide" Target="../notesSlides/notesSlide8.xml"/><Relationship Id="rId1" Type="http://schemas.openxmlformats.org/officeDocument/2006/relationships/slideLayout" Target="../slideLayouts/slideLayout162.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00.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00.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00.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66.xml"/></Relationships>
</file>

<file path=ppt/slides/_rels/slide8.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51.jpeg"/><Relationship Id="rId1" Type="http://schemas.openxmlformats.org/officeDocument/2006/relationships/slideLayout" Target="../slideLayouts/slideLayout122.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47397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1A74BA"/>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1A74BA"/>
              </a:solidFill>
              <a:latin typeface="IBM Plex Sans"/>
            </a:endParaRPr>
          </a:p>
          <a:p>
            <a:pPr marL="285750" indent="-285750">
              <a:buClr>
                <a:srgbClr val="FFFFFF"/>
              </a:buClr>
              <a:buFont typeface="Wingdings" pitchFamily="2" charset="2"/>
              <a:buChar char="q"/>
              <a:defRPr/>
            </a:pPr>
            <a:r>
              <a:rPr lang="en-US" dirty="0">
                <a:solidFill>
                  <a:srgbClr val="1A74BA"/>
                </a:solidFill>
                <a:hlinkClick r:id="rId6"/>
              </a:rPr>
              <a:t>Create a simple chatbot with Node.js and Watson Assistant</a:t>
            </a:r>
            <a:endParaRPr lang="en-US" dirty="0">
              <a:solidFill>
                <a:srgbClr val="1A74BA"/>
              </a:solidFil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38164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2B2B2B"/>
              </a:solidFill>
              <a:latin typeface="IBM Plex Sans"/>
            </a:endParaRPr>
          </a:p>
          <a:p>
            <a:pPr marL="285750" indent="-285750">
              <a:buClr>
                <a:srgbClr val="FFFFFF"/>
              </a:buClr>
              <a:buFont typeface="Wingdings" pitchFamily="2" charset="2"/>
              <a:buChar char="q"/>
              <a:defRPr/>
            </a:pPr>
            <a:r>
              <a:rPr lang="en-US" dirty="0">
                <a:solidFill>
                  <a:srgbClr val="2B2B2B"/>
                </a:solidFill>
                <a:hlinkClick r:id="rId7"/>
              </a:rPr>
              <a:t>Use MQTT to stream real-time data</a:t>
            </a:r>
            <a:endParaRPr lang="en-US" dirty="0">
              <a:solidFill>
                <a:srgbClr val="2B2B2B"/>
              </a:solidFil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2B2B2B"/>
              </a:solidFill>
              <a:latin typeface="IBM Plex Sans"/>
            </a:endParaRPr>
          </a:p>
          <a:p>
            <a:pPr marL="285750" lvl="0" indent="-285750">
              <a:buClr>
                <a:srgbClr val="FFFFFF"/>
              </a:buClr>
              <a:buFont typeface="Wingdings" pitchFamily="2" charset="2"/>
              <a:buChar char="q"/>
              <a:defRPr/>
            </a:pPr>
            <a:r>
              <a:rPr lang="en-US" dirty="0">
                <a:solidFill>
                  <a:srgbClr val="2B2B2B"/>
                </a:solidFill>
                <a:hlinkClick r:id="rId7"/>
              </a:rPr>
              <a:t>Deploy Tensorflow on Kubernetes</a:t>
            </a:r>
            <a:r>
              <a:rPr lang="en-US" dirty="0">
                <a:solidFill>
                  <a:srgbClr val="2B2B2B"/>
                </a:solidFill>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29E0DD"/>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CEA3491-A693-214B-8558-3347D144057C}"/>
              </a:ext>
            </a:extLst>
          </p:cNvPr>
          <p:cNvGrpSpPr/>
          <p:nvPr/>
        </p:nvGrpSpPr>
        <p:grpSpPr>
          <a:xfrm>
            <a:off x="0" y="0"/>
            <a:ext cx="7923382" cy="6858000"/>
            <a:chOff x="0" y="0"/>
            <a:chExt cx="7923382" cy="6858000"/>
          </a:xfrm>
        </p:grpSpPr>
        <p:pic>
          <p:nvPicPr>
            <p:cNvPr id="2" name="Picture 1">
              <a:extLst>
                <a:ext uri="{FF2B5EF4-FFF2-40B4-BE49-F238E27FC236}">
                  <a16:creationId xmlns:a16="http://schemas.microsoft.com/office/drawing/2014/main" id="{E0721E43-BA7C-3940-A914-985FE55845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923382" cy="6858000"/>
            </a:xfrm>
            <a:prstGeom prst="rect">
              <a:avLst/>
            </a:prstGeom>
          </p:spPr>
        </p:pic>
        <p:sp>
          <p:nvSpPr>
            <p:cNvPr id="4" name="Rectangle 3">
              <a:extLst>
                <a:ext uri="{FF2B5EF4-FFF2-40B4-BE49-F238E27FC236}">
                  <a16:creationId xmlns:a16="http://schemas.microsoft.com/office/drawing/2014/main" id="{3C4423A2-8A87-4D4B-9E85-060ABB903256}"/>
                </a:ext>
              </a:extLst>
            </p:cNvPr>
            <p:cNvSpPr/>
            <p:nvPr/>
          </p:nvSpPr>
          <p:spPr>
            <a:xfrm>
              <a:off x="6631538" y="574619"/>
              <a:ext cx="691979" cy="187823"/>
            </a:xfrm>
            <a:prstGeom prst="rect">
              <a:avLst/>
            </a:prstGeom>
            <a:solidFill>
              <a:srgbClr val="3B6CAA"/>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a:ea typeface="+mn-ea"/>
                <a:cs typeface="Arial"/>
              </a:endParaRPr>
            </a:p>
          </p:txBody>
        </p:sp>
      </p:grpSp>
      <p:sp>
        <p:nvSpPr>
          <p:cNvPr id="7" name="Title 1">
            <a:extLst>
              <a:ext uri="{FF2B5EF4-FFF2-40B4-BE49-F238E27FC236}">
                <a16:creationId xmlns:a16="http://schemas.microsoft.com/office/drawing/2014/main" id="{793DFBCD-C6B5-C24F-9DED-577FE4C49A99}"/>
              </a:ext>
            </a:extLst>
          </p:cNvPr>
          <p:cNvSpPr txBox="1">
            <a:spLocks/>
          </p:cNvSpPr>
          <p:nvPr/>
        </p:nvSpPr>
        <p:spPr>
          <a:xfrm>
            <a:off x="8503325" y="514944"/>
            <a:ext cx="3339271"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a:cs typeface="Arial" charset="0"/>
              </a:rPr>
              <a:t>DEPLOY NEW APPLICATIONS QUICKLY WITH CODE PATTERNS, </a:t>
            </a:r>
            <a:r>
              <a:rPr kumimoji="0" lang="en-US" sz="2800" b="1" i="0" u="none" strike="noStrike" kern="1200" cap="none" spc="0" normalizeH="0" baseline="0" noProof="0" dirty="0">
                <a:ln>
                  <a:noFill/>
                </a:ln>
                <a:solidFill>
                  <a:srgbClr val="FFFFFF"/>
                </a:solidFill>
                <a:effectLst/>
                <a:uLnTx/>
                <a:uFillTx/>
                <a:latin typeface="IBM Plex Sans"/>
                <a:cs typeface="Arial" charset="0"/>
              </a:rPr>
              <a:t>ROADMAPS FOR SOLVING COMPLEX PROGRAMMING CHALLENGES</a:t>
            </a:r>
            <a:endParaRPr kumimoji="0" lang="en-US" sz="2800" b="1" i="0" u="none" strike="noStrike" kern="1200" cap="none" spc="0" normalizeH="0" baseline="0" noProof="0" dirty="0">
              <a:ln>
                <a:noFill/>
              </a:ln>
              <a:solidFill>
                <a:srgbClr val="2DAFFC"/>
              </a:solidFill>
              <a:effectLst/>
              <a:uLnTx/>
              <a:uFillTx/>
              <a:latin typeface="IBM Plex Sans"/>
              <a:cs typeface="Arial" charset="0"/>
            </a:endParaRPr>
          </a:p>
        </p:txBody>
      </p:sp>
    </p:spTree>
    <p:extLst>
      <p:ext uri="{BB962C8B-B14F-4D97-AF65-F5344CB8AC3E}">
        <p14:creationId xmlns:p14="http://schemas.microsoft.com/office/powerpoint/2010/main" val="82926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2DAFFC"/>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F3D11F-F0CA-3548-B253-4B4C2DD42B8C}"/>
              </a:ext>
            </a:extLst>
          </p:cNvPr>
          <p:cNvSpPr txBox="1">
            <a:spLocks/>
          </p:cNvSpPr>
          <p:nvPr/>
        </p:nvSpPr>
        <p:spPr>
          <a:xfrm>
            <a:off x="463295" y="514944"/>
            <a:ext cx="3339271"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IBM Plex Sans"/>
                <a:cs typeface="Arial" charset="0"/>
              </a:rPr>
              <a:t>CODE PATTERNS PROVIDE A 360-DEGREE VIEW OF THE UNDERLYING CODE, </a:t>
            </a:r>
            <a:r>
              <a:rPr kumimoji="0" lang="en-US" sz="2800" b="1" i="0" u="none" strike="noStrike" kern="1200" cap="none" spc="0" normalizeH="0" baseline="0" noProof="0" dirty="0">
                <a:ln>
                  <a:noFill/>
                </a:ln>
                <a:solidFill>
                  <a:srgbClr val="FFFFFF"/>
                </a:solidFill>
                <a:effectLst/>
                <a:uLnTx/>
                <a:uFillTx/>
                <a:latin typeface="IBM Plex Sans"/>
                <a:cs typeface="Arial" charset="0"/>
              </a:rPr>
              <a:t>INCLUDING OVERVIEWS, ARCHITECTURE DIAGRAMS, PROCESS FLOWS, REPO POINTERS, AND ADDITIONAL READING</a:t>
            </a:r>
          </a:p>
        </p:txBody>
      </p:sp>
      <p:pic>
        <p:nvPicPr>
          <p:cNvPr id="4" name="Picture 3">
            <a:extLst>
              <a:ext uri="{FF2B5EF4-FFF2-40B4-BE49-F238E27FC236}">
                <a16:creationId xmlns:a16="http://schemas.microsoft.com/office/drawing/2014/main" id="{29B1203C-782D-654B-96BA-5F7C070C85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68618" y="0"/>
            <a:ext cx="7923382" cy="6858000"/>
          </a:xfrm>
          <a:prstGeom prst="rect">
            <a:avLst/>
          </a:prstGeom>
        </p:spPr>
      </p:pic>
    </p:spTree>
    <p:extLst>
      <p:ext uri="{BB962C8B-B14F-4D97-AF65-F5344CB8AC3E}">
        <p14:creationId xmlns:p14="http://schemas.microsoft.com/office/powerpoint/2010/main" val="4375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2E634F6-EB13-1646-83B0-13147A377849}"/>
              </a:ext>
            </a:extLst>
          </p:cNvPr>
          <p:cNvSpPr txBox="1">
            <a:spLocks/>
          </p:cNvSpPr>
          <p:nvPr/>
        </p:nvSpPr>
        <p:spPr>
          <a:xfrm>
            <a:off x="8503325" y="514944"/>
            <a:ext cx="3339271" cy="4057056"/>
          </a:xfrm>
          <a:prstGeom prst="rect">
            <a:avLst/>
          </a:prstGeom>
        </p:spPr>
        <p:txBody>
          <a:bodyPr lIns="0" tIns="0" rIns="0" bIns="0"/>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a:cs typeface="Arial" charset="0"/>
              </a:rPr>
              <a:t>VIEW </a:t>
            </a:r>
            <a:br>
              <a:rPr kumimoji="0" lang="en-US" sz="2800" b="1" i="0" u="none" strike="noStrike" kern="1200" cap="none" spc="0" normalizeH="0" baseline="0" noProof="0" dirty="0">
                <a:ln>
                  <a:noFill/>
                </a:ln>
                <a:solidFill>
                  <a:srgbClr val="FFFFFF"/>
                </a:solidFill>
                <a:effectLst/>
                <a:uLnTx/>
                <a:uFillTx/>
                <a:latin typeface="IBM Plex Sans"/>
                <a:cs typeface="Arial" charset="0"/>
              </a:rPr>
            </a:br>
            <a:r>
              <a:rPr kumimoji="0" lang="en-US" sz="2800" b="1" i="0" u="none" strike="noStrike" kern="1200" cap="none" spc="0" normalizeH="0" baseline="0" noProof="0" dirty="0">
                <a:ln>
                  <a:noFill/>
                </a:ln>
                <a:solidFill>
                  <a:srgbClr val="2DAFFC"/>
                </a:solidFill>
                <a:effectLst/>
                <a:uLnTx/>
                <a:uFillTx/>
                <a:latin typeface="IBM Plex Sans"/>
                <a:cs typeface="Arial" charset="0"/>
              </a:rPr>
              <a:t>STEP-BY-STEP INSTRUCTIONAL VIDEOS </a:t>
            </a:r>
            <a:r>
              <a:rPr kumimoji="0" lang="en-US" sz="2800" b="1" i="0" u="none" strike="noStrike" kern="1200" cap="none" spc="0" normalizeH="0" baseline="0" noProof="0" dirty="0">
                <a:ln>
                  <a:noFill/>
                </a:ln>
                <a:solidFill>
                  <a:srgbClr val="FFFFFF"/>
                </a:solidFill>
                <a:effectLst/>
                <a:uLnTx/>
                <a:uFillTx/>
                <a:latin typeface="IBM Plex Sans"/>
                <a:cs typeface="Arial" charset="0"/>
              </a:rPr>
              <a:t>SHARED BY EXPERT DEVELOPERS</a:t>
            </a:r>
          </a:p>
        </p:txBody>
      </p:sp>
      <p:grpSp>
        <p:nvGrpSpPr>
          <p:cNvPr id="9" name="Group 8">
            <a:extLst>
              <a:ext uri="{FF2B5EF4-FFF2-40B4-BE49-F238E27FC236}">
                <a16:creationId xmlns:a16="http://schemas.microsoft.com/office/drawing/2014/main" id="{617B85E1-E7EE-4B42-AE91-9792F889EB72}"/>
              </a:ext>
            </a:extLst>
          </p:cNvPr>
          <p:cNvGrpSpPr/>
          <p:nvPr/>
        </p:nvGrpSpPr>
        <p:grpSpPr>
          <a:xfrm>
            <a:off x="0" y="0"/>
            <a:ext cx="7923382" cy="6858000"/>
            <a:chOff x="0" y="0"/>
            <a:chExt cx="7923382" cy="6858000"/>
          </a:xfrm>
        </p:grpSpPr>
        <p:pic>
          <p:nvPicPr>
            <p:cNvPr id="8" name="Picture 7">
              <a:extLst>
                <a:ext uri="{FF2B5EF4-FFF2-40B4-BE49-F238E27FC236}">
                  <a16:creationId xmlns:a16="http://schemas.microsoft.com/office/drawing/2014/main" id="{1CAD2BAD-2896-974E-BAFC-E06989BEA6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923382" cy="6858000"/>
            </a:xfrm>
            <a:prstGeom prst="rect">
              <a:avLst/>
            </a:prstGeom>
          </p:spPr>
        </p:pic>
        <p:sp>
          <p:nvSpPr>
            <p:cNvPr id="4" name="Rectangle 3">
              <a:extLst>
                <a:ext uri="{FF2B5EF4-FFF2-40B4-BE49-F238E27FC236}">
                  <a16:creationId xmlns:a16="http://schemas.microsoft.com/office/drawing/2014/main" id="{3E90207B-25A0-C443-902B-B18CFDA1F9FC}"/>
                </a:ext>
              </a:extLst>
            </p:cNvPr>
            <p:cNvSpPr/>
            <p:nvPr/>
          </p:nvSpPr>
          <p:spPr>
            <a:xfrm>
              <a:off x="5228852" y="5420488"/>
              <a:ext cx="1778400" cy="568800"/>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Arial"/>
                <a:ea typeface="+mn-ea"/>
                <a:cs typeface="Arial"/>
              </a:endParaRPr>
            </a:p>
          </p:txBody>
        </p:sp>
      </p:grpSp>
    </p:spTree>
    <p:extLst>
      <p:ext uri="{BB962C8B-B14F-4D97-AF65-F5344CB8AC3E}">
        <p14:creationId xmlns:p14="http://schemas.microsoft.com/office/powerpoint/2010/main" val="218928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59AF32-33ED-D54A-B649-81D06256E47C}"/>
              </a:ext>
            </a:extLst>
          </p:cNvPr>
          <p:cNvSpPr>
            <a:spLocks noGrp="1"/>
          </p:cNvSpPr>
          <p:nvPr>
            <p:ph type="sldNum" sz="quarter" idx="11"/>
          </p:nvPr>
        </p:nvSpPr>
        <p:spPr>
          <a:xfrm>
            <a:off x="9144000" y="6613107"/>
            <a:ext cx="2743200" cy="18288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FFFFFF"/>
              </a:solidFill>
              <a:effectLst/>
              <a:uLnTx/>
              <a:uFillTx/>
              <a:latin typeface="IBM Plex Sans"/>
              <a:cs typeface="Arial" charset="0"/>
            </a:endParaRPr>
          </a:p>
        </p:txBody>
      </p:sp>
      <p:sp>
        <p:nvSpPr>
          <p:cNvPr id="7" name="Rectangle 6">
            <a:extLst>
              <a:ext uri="{FF2B5EF4-FFF2-40B4-BE49-F238E27FC236}">
                <a16:creationId xmlns:a16="http://schemas.microsoft.com/office/drawing/2014/main" id="{100A8500-52B9-BA44-82F5-6ECBA1F0081D}"/>
              </a:ext>
            </a:extLst>
          </p:cNvPr>
          <p:cNvSpPr/>
          <p:nvPr/>
        </p:nvSpPr>
        <p:spPr>
          <a:xfrm>
            <a:off x="0" y="0"/>
            <a:ext cx="3048000" cy="6858000"/>
          </a:xfrm>
          <a:prstGeom prst="rect">
            <a:avLst/>
          </a:prstGeom>
          <a:solidFill>
            <a:srgbClr val="00B2E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Rectangle 8">
            <a:extLst>
              <a:ext uri="{FF2B5EF4-FFF2-40B4-BE49-F238E27FC236}">
                <a16:creationId xmlns:a16="http://schemas.microsoft.com/office/drawing/2014/main" id="{F174A1C9-20CD-2E48-8AA8-DFF4DA4BEC25}"/>
              </a:ext>
            </a:extLst>
          </p:cNvPr>
          <p:cNvSpPr/>
          <p:nvPr/>
        </p:nvSpPr>
        <p:spPr>
          <a:xfrm>
            <a:off x="3048000" y="0"/>
            <a:ext cx="3048000" cy="6858000"/>
          </a:xfrm>
          <a:prstGeom prst="rect">
            <a:avLst/>
          </a:prstGeom>
          <a:solidFill>
            <a:schemeClr val="tx1"/>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0A0C3B40-7AA8-7141-99C0-CC9929E19FCF}"/>
              </a:ext>
            </a:extLst>
          </p:cNvPr>
          <p:cNvSpPr/>
          <p:nvPr/>
        </p:nvSpPr>
        <p:spPr>
          <a:xfrm>
            <a:off x="6096000" y="0"/>
            <a:ext cx="3048000" cy="6858000"/>
          </a:xfrm>
          <a:prstGeom prst="rect">
            <a:avLst/>
          </a:prstGeom>
          <a:solidFill>
            <a:srgbClr val="29E0DD"/>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1" name="Rectangle 10">
            <a:extLst>
              <a:ext uri="{FF2B5EF4-FFF2-40B4-BE49-F238E27FC236}">
                <a16:creationId xmlns:a16="http://schemas.microsoft.com/office/drawing/2014/main" id="{EF0A2240-4B67-AD42-8843-AEE0B6AE1B0F}"/>
              </a:ext>
            </a:extLst>
          </p:cNvPr>
          <p:cNvSpPr/>
          <p:nvPr/>
        </p:nvSpPr>
        <p:spPr>
          <a:xfrm>
            <a:off x="9144000" y="0"/>
            <a:ext cx="3048000" cy="6858000"/>
          </a:xfrm>
          <a:prstGeom prst="rect">
            <a:avLst/>
          </a:prstGeom>
          <a:solidFill>
            <a:srgbClr val="00B2EF"/>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0D8E2137-127B-C14D-93C4-DC48FFD4F0CC}"/>
              </a:ext>
            </a:extLst>
          </p:cNvPr>
          <p:cNvSpPr/>
          <p:nvPr/>
        </p:nvSpPr>
        <p:spPr>
          <a:xfrm>
            <a:off x="117986" y="2862896"/>
            <a:ext cx="2930013" cy="41857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STEP 1: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a:ea typeface="+mn-ea"/>
                <a:cs typeface="+mn-cs"/>
              </a:rPr>
              <a:t>SIGN UP FOR A FREE IBM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bit.ly</a:t>
            </a:r>
            <a:r>
              <a:rPr kumimoji="0" lang="en-US" sz="1400" b="1" i="0" u="sng" strike="noStrike" kern="1200" cap="none" spc="0" normalizeH="0" baseline="0" noProof="0" dirty="0">
                <a:ln>
                  <a:noFill/>
                </a:ln>
                <a:solidFill>
                  <a:srgbClr val="FFFFFF"/>
                </a:solidFill>
                <a:effectLst/>
                <a:uLnTx/>
                <a:uFillTx/>
                <a:latin typeface="IBM Plex Sans"/>
                <a:ea typeface="+mn-ea"/>
                <a:cs typeface="+mn-cs"/>
              </a:rPr>
              <a:t>/</a:t>
            </a: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ibm</a:t>
            </a:r>
            <a:r>
              <a:rPr kumimoji="0" lang="en-US" sz="1400" b="1" i="0" u="sng" strike="noStrike" kern="1200" cap="none" spc="0" normalizeH="0" baseline="0" noProof="0" dirty="0">
                <a:ln>
                  <a:noFill/>
                </a:ln>
                <a:solidFill>
                  <a:srgbClr val="FFFFFF"/>
                </a:solidFill>
                <a:effectLst/>
                <a:uLnTx/>
                <a:uFillTx/>
                <a:latin typeface="IBM Plex Sans"/>
                <a:ea typeface="+mn-ea"/>
                <a:cs typeface="+mn-cs"/>
              </a:rPr>
              <a:t>-acct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GET AN ACCOUNT GRANTING FREE TIER ACCESS FOR AN UNLIMITED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13" name="Rectangle 12">
            <a:extLst>
              <a:ext uri="{FF2B5EF4-FFF2-40B4-BE49-F238E27FC236}">
                <a16:creationId xmlns:a16="http://schemas.microsoft.com/office/drawing/2014/main" id="{B904AF8B-291E-2943-8EC2-3CACAE85C2D0}"/>
              </a:ext>
            </a:extLst>
          </p:cNvPr>
          <p:cNvSpPr/>
          <p:nvPr/>
        </p:nvSpPr>
        <p:spPr>
          <a:xfrm>
            <a:off x="3165986" y="2862896"/>
            <a:ext cx="2861188" cy="35394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IBM Plex Sans"/>
                <a:ea typeface="+mn-ea"/>
                <a:cs typeface="+mn-cs"/>
              </a:rPr>
              <a:t>STEP 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6CAA"/>
                </a:solidFill>
                <a:effectLst/>
                <a:uLnTx/>
                <a:uFillTx/>
                <a:latin typeface="IBM Plex Sans"/>
                <a:ea typeface="+mn-ea"/>
                <a:cs typeface="+mn-cs"/>
              </a:rPr>
              <a:t>DEVELOP WITH CODE PATTERNS</a:t>
            </a: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developer.ibm.com</a:t>
            </a:r>
            <a:r>
              <a:rPr kumimoji="0" lang="en-US" sz="1400" b="1" i="0" u="sng" strike="noStrike" kern="1200" cap="none" spc="0" normalizeH="0" baseline="0" noProof="0" dirty="0">
                <a:ln>
                  <a:noFill/>
                </a:ln>
                <a:solidFill>
                  <a:srgbClr val="FFFFFF"/>
                </a:solidFill>
                <a:effectLst/>
                <a:uLnTx/>
                <a:uFillTx/>
                <a:latin typeface="IBM Plex Sans"/>
                <a:ea typeface="+mn-ea"/>
                <a:cs typeface="+mn-cs"/>
              </a:rPr>
              <a:t>/</a:t>
            </a: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callforcode</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3B6CAA"/>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B6CAA"/>
                </a:solidFill>
                <a:effectLst/>
                <a:uLnTx/>
                <a:uFillTx/>
                <a:latin typeface="IBM Plex Sans"/>
                <a:ea typeface="+mn-ea"/>
                <a:cs typeface="+mn-cs"/>
              </a:rPr>
              <a:t>USE CODE PATTERNS IN SIX TECH AREAS TO INSPIRE YOUR SUBMISSION</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14" name="Rectangle 13">
            <a:extLst>
              <a:ext uri="{FF2B5EF4-FFF2-40B4-BE49-F238E27FC236}">
                <a16:creationId xmlns:a16="http://schemas.microsoft.com/office/drawing/2014/main" id="{E8934B19-4A7B-B54F-BD95-31F5CB28ED09}"/>
              </a:ext>
            </a:extLst>
          </p:cNvPr>
          <p:cNvSpPr/>
          <p:nvPr/>
        </p:nvSpPr>
        <p:spPr>
          <a:xfrm>
            <a:off x="6282812" y="2862896"/>
            <a:ext cx="2861188" cy="39703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STEP 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ENGAGE WITH THE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ibmcoders.influitive.com</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err="1">
                <a:ln>
                  <a:noFill/>
                </a:ln>
                <a:solidFill>
                  <a:srgbClr val="FFFFFF"/>
                </a:solidFill>
                <a:effectLst/>
                <a:uLnTx/>
                <a:uFillTx/>
                <a:latin typeface="IBM Plex Sans"/>
                <a:ea typeface="+mn-ea"/>
                <a:cs typeface="+mn-cs"/>
              </a:rPr>
              <a:t>callforcode.slack.com</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MEET ADVOCATES, BRAINSTORM IDEAS, FIND A TEAM, HEAR ABOUT UPDATES</a:t>
            </a: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15" name="Rectangle 14">
            <a:extLst>
              <a:ext uri="{FF2B5EF4-FFF2-40B4-BE49-F238E27FC236}">
                <a16:creationId xmlns:a16="http://schemas.microsoft.com/office/drawing/2014/main" id="{18609001-313C-1C46-A38A-67D29FC92E11}"/>
              </a:ext>
            </a:extLst>
          </p:cNvPr>
          <p:cNvSpPr/>
          <p:nvPr/>
        </p:nvSpPr>
        <p:spPr>
          <a:xfrm>
            <a:off x="9330812" y="2860890"/>
            <a:ext cx="2792362"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STEP 4: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BM Plex Sans"/>
                <a:ea typeface="+mn-ea"/>
                <a:cs typeface="+mn-cs"/>
              </a:rPr>
              <a:t>SUBMIT YOUR PROJECT </a:t>
            </a:r>
            <a:r>
              <a:rPr kumimoji="0" lang="mr-IN" sz="1800" b="1" i="0" u="none" strike="noStrike" kern="1200" cap="none" spc="0" normalizeH="0" baseline="0" noProof="0" dirty="0">
                <a:ln>
                  <a:noFill/>
                </a:ln>
                <a:solidFill>
                  <a:srgbClr val="000000"/>
                </a:solidFill>
                <a:effectLst/>
                <a:uLnTx/>
                <a:uFillTx/>
                <a:latin typeface="IBM Plex Sans"/>
                <a:ea typeface="+mn-ea"/>
                <a:cs typeface="+mn-cs"/>
              </a:rPr>
              <a:t>–</a:t>
            </a:r>
            <a:r>
              <a:rPr kumimoji="0" lang="en-US" sz="1800" b="1" i="0" u="none" strike="noStrike" kern="1200" cap="none" spc="0" normalizeH="0" baseline="0" noProof="0" dirty="0">
                <a:ln>
                  <a:noFill/>
                </a:ln>
                <a:solidFill>
                  <a:srgbClr val="000000"/>
                </a:solidFill>
                <a:effectLst/>
                <a:uLnTx/>
                <a:uFillTx/>
                <a:latin typeface="IBM Plex Sans"/>
                <a:ea typeface="+mn-ea"/>
                <a:cs typeface="+mn-cs"/>
              </a:rPr>
              <a:t> AUG 31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IBM Plex Sans"/>
                <a:ea typeface="+mn-ea"/>
                <a:cs typeface="+mn-cs"/>
              </a:rPr>
              <a:t>TBD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sng"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SUBMIT YOUR TEAMS AND YOUR PROJECTS FOR OFFICIAL JUDGING</a:t>
            </a:r>
            <a:endParaRPr kumimoji="0" lang="en-US" sz="140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16" name="Rectangle 15">
            <a:extLst>
              <a:ext uri="{FF2B5EF4-FFF2-40B4-BE49-F238E27FC236}">
                <a16:creationId xmlns:a16="http://schemas.microsoft.com/office/drawing/2014/main" id="{96EDF9CF-0661-DB41-A3CF-91097608EBB9}"/>
              </a:ext>
            </a:extLst>
          </p:cNvPr>
          <p:cNvSpPr/>
          <p:nvPr/>
        </p:nvSpPr>
        <p:spPr>
          <a:xfrm>
            <a:off x="0" y="-1"/>
            <a:ext cx="12192000" cy="2559105"/>
          </a:xfrm>
          <a:prstGeom prst="rect">
            <a:avLst/>
          </a:prstGeom>
          <a:solidFill>
            <a:schemeClr val="bg2"/>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7" name="Title 1">
            <a:extLst>
              <a:ext uri="{FF2B5EF4-FFF2-40B4-BE49-F238E27FC236}">
                <a16:creationId xmlns:a16="http://schemas.microsoft.com/office/drawing/2014/main" id="{7F3DF45D-32A7-DE4C-8217-6AB64AAA9FD2}"/>
              </a:ext>
            </a:extLst>
          </p:cNvPr>
          <p:cNvSpPr txBox="1">
            <a:spLocks/>
          </p:cNvSpPr>
          <p:nvPr/>
        </p:nvSpPr>
        <p:spPr>
          <a:xfrm>
            <a:off x="3047999" y="737638"/>
            <a:ext cx="10069639" cy="470831"/>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259BD4"/>
                </a:solidFill>
                <a:effectLst/>
                <a:uLnTx/>
                <a:uFillTx/>
                <a:latin typeface="IBM Plex Sans"/>
                <a:cs typeface="Arial" charset="0"/>
              </a:rPr>
              <a:t>How to start solving the world's largest natural disaster challenges with code</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2DAFFC"/>
              </a:solidFill>
              <a:effectLst/>
              <a:uLnTx/>
              <a:uFillTx/>
              <a:latin typeface="IBM Plex Sans"/>
              <a:cs typeface="Arial" charset="0"/>
            </a:endParaRP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29E0DD"/>
              </a:solidFill>
              <a:effectLst/>
              <a:uLnTx/>
              <a:uFillTx/>
              <a:latin typeface="IBM Plex Sans"/>
              <a:cs typeface="Arial" charset="0"/>
            </a:endParaRP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800" b="1" i="0" u="none" strike="noStrike" kern="1200" cap="none" spc="0" normalizeH="0" baseline="0" noProof="0" dirty="0">
              <a:ln>
                <a:noFill/>
              </a:ln>
              <a:solidFill>
                <a:srgbClr val="FFFFFF"/>
              </a:solidFill>
              <a:effectLst/>
              <a:uLnTx/>
              <a:uFillTx/>
              <a:latin typeface="IBM Plex Sans"/>
              <a:cs typeface="Arial" charset="0"/>
            </a:endParaRPr>
          </a:p>
        </p:txBody>
      </p:sp>
      <p:pic>
        <p:nvPicPr>
          <p:cNvPr id="4" name="Picture 3">
            <a:extLst>
              <a:ext uri="{FF2B5EF4-FFF2-40B4-BE49-F238E27FC236}">
                <a16:creationId xmlns:a16="http://schemas.microsoft.com/office/drawing/2014/main" id="{48721D41-3B87-234A-A47F-3D4C163F0AD4}"/>
              </a:ext>
            </a:extLst>
          </p:cNvPr>
          <p:cNvPicPr>
            <a:picLocks noChangeAspect="1"/>
          </p:cNvPicPr>
          <p:nvPr/>
        </p:nvPicPr>
        <p:blipFill>
          <a:blip r:embed="rId3"/>
          <a:stretch>
            <a:fillRect/>
          </a:stretch>
        </p:blipFill>
        <p:spPr>
          <a:xfrm>
            <a:off x="558775" y="299951"/>
            <a:ext cx="1563586" cy="1817035"/>
          </a:xfrm>
          <a:prstGeom prst="rect">
            <a:avLst/>
          </a:prstGeom>
        </p:spPr>
      </p:pic>
    </p:spTree>
    <p:extLst>
      <p:ext uri="{BB962C8B-B14F-4D97-AF65-F5344CB8AC3E}">
        <p14:creationId xmlns:p14="http://schemas.microsoft.com/office/powerpoint/2010/main" val="2166248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dirty="0"/>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82880"/>
            <a:ext cx="8144257" cy="5726176"/>
          </a:xfrm>
        </p:spPr>
        <p:txBody>
          <a:bodyPr/>
          <a:lstStyle/>
          <a:p>
            <a:r>
              <a:rPr lang="en-US" b="1" dirty="0">
                <a:solidFill>
                  <a:schemeClr val="bg1"/>
                </a:solidFill>
                <a:latin typeface="+mn-lt"/>
              </a:rPr>
              <a:t>PRESENTATION AND PLAYBACKS TODAY</a:t>
            </a:r>
            <a:br>
              <a:rPr lang="en-US" b="1" dirty="0">
                <a:solidFill>
                  <a:schemeClr val="bg1"/>
                </a:solidFill>
                <a:latin typeface="+mn-lt"/>
              </a:rPr>
            </a:br>
            <a:endParaRPr lang="en-US" b="1" dirty="0">
              <a:solidFill>
                <a:schemeClr val="bg1"/>
              </a:solidFill>
              <a:latin typeface="+mn-lt"/>
            </a:endParaRP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18</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453197"/>
            <a:ext cx="6566155" cy="1692771"/>
          </a:xfrm>
          <a:prstGeom prst="rect">
            <a:avLst/>
          </a:prstGeom>
          <a:noFill/>
        </p:spPr>
        <p:txBody>
          <a:bodyPr wrap="square" rtlCol="0">
            <a:spAutoFit/>
          </a:bodyPr>
          <a:lstStyle/>
          <a:p>
            <a:pPr>
              <a:spcAft>
                <a:spcPts val="2400"/>
              </a:spcAft>
            </a:pPr>
            <a:r>
              <a:rPr lang="en-US" sz="2800" dirty="0">
                <a:solidFill>
                  <a:schemeClr val="bg1"/>
                </a:solidFill>
              </a:rPr>
              <a:t>Ideas, flow diagrams, model/prototype</a:t>
            </a:r>
          </a:p>
          <a:p>
            <a:pPr>
              <a:spcAft>
                <a:spcPts val="2400"/>
              </a:spcAft>
            </a:pPr>
            <a:r>
              <a:rPr lang="en-US" sz="2800" dirty="0">
                <a:solidFill>
                  <a:schemeClr val="bg1"/>
                </a:solidFill>
              </a:rPr>
              <a:t>Convey a user-centered story with your demonstration</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705087" y="991531"/>
            <a:ext cx="2662427" cy="2616101"/>
          </a:xfrm>
          <a:prstGeom prst="rect">
            <a:avLst/>
          </a:prstGeom>
        </p:spPr>
        <p:txBody>
          <a:bodyPr wrap="square">
            <a:spAutoFit/>
          </a:bodyPr>
          <a:lstStyle/>
          <a:p>
            <a:pPr>
              <a:spcAft>
                <a:spcPts val="2400"/>
              </a:spcAft>
            </a:pPr>
            <a:r>
              <a:rPr lang="en-US" sz="2400" dirty="0">
                <a:solidFill>
                  <a:schemeClr val="bg1"/>
                </a:solidFill>
              </a:rPr>
              <a:t>No formal judging today..</a:t>
            </a:r>
          </a:p>
          <a:p>
            <a:pPr>
              <a:spcAft>
                <a:spcPts val="2400"/>
              </a:spcAft>
            </a:pPr>
            <a:r>
              <a:rPr lang="en-US" sz="2400" dirty="0">
                <a:solidFill>
                  <a:schemeClr val="bg1"/>
                </a:solidFill>
              </a:rPr>
              <a:t>Hear from peers on your idea, then continue to implement.</a:t>
            </a:r>
          </a:p>
        </p:txBody>
      </p:sp>
      <p:sp>
        <p:nvSpPr>
          <p:cNvPr id="3" name="TextBox 2">
            <a:extLst>
              <a:ext uri="{FF2B5EF4-FFF2-40B4-BE49-F238E27FC236}">
                <a16:creationId xmlns:a16="http://schemas.microsoft.com/office/drawing/2014/main" id="{1B23D839-D71A-E744-8BAD-00402DB9363D}"/>
              </a:ext>
            </a:extLst>
          </p:cNvPr>
          <p:cNvSpPr txBox="1"/>
          <p:nvPr/>
        </p:nvSpPr>
        <p:spPr>
          <a:xfrm>
            <a:off x="461653" y="4367302"/>
            <a:ext cx="1923925" cy="1938992"/>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bg1"/>
                </a:solidFill>
              </a:rPr>
              <a:t>Local prize 1</a:t>
            </a:r>
          </a:p>
          <a:p>
            <a:pPr marL="285750" indent="-285750">
              <a:buFont typeface="Arial" panose="020B0604020202020204" pitchFamily="34" charset="0"/>
              <a:buChar char="•"/>
            </a:pPr>
            <a:r>
              <a:rPr lang="en-US" sz="2000" dirty="0">
                <a:solidFill>
                  <a:schemeClr val="bg1"/>
                </a:solidFill>
              </a:rPr>
              <a:t>Local prize 2</a:t>
            </a:r>
          </a:p>
          <a:p>
            <a:pPr marL="285750" indent="-285750">
              <a:buFont typeface="Arial" panose="020B0604020202020204" pitchFamily="34" charset="0"/>
              <a:buChar char="•"/>
            </a:pPr>
            <a:r>
              <a:rPr lang="en-US" sz="2000" dirty="0">
                <a:solidFill>
                  <a:schemeClr val="bg1"/>
                </a:solidFill>
              </a:rPr>
              <a:t>Local prize 3</a:t>
            </a:r>
          </a:p>
          <a:p>
            <a:pPr marL="285750" indent="-285750">
              <a:buFont typeface="Arial" panose="020B0604020202020204" pitchFamily="34" charset="0"/>
              <a:buChar char="•"/>
            </a:pPr>
            <a:r>
              <a:rPr lang="en-US" sz="2000" dirty="0">
                <a:solidFill>
                  <a:schemeClr val="bg1"/>
                </a:solidFill>
              </a:rPr>
              <a:t>Local prize 4</a:t>
            </a:r>
          </a:p>
          <a:p>
            <a:pPr marL="285750" indent="-285750">
              <a:buFont typeface="Arial" panose="020B0604020202020204" pitchFamily="34" charset="0"/>
              <a:buChar char="•"/>
            </a:pPr>
            <a:r>
              <a:rPr lang="en-US" sz="2000" dirty="0">
                <a:solidFill>
                  <a:schemeClr val="bg1"/>
                </a:solidFill>
              </a:rPr>
              <a:t>Local prize 5</a:t>
            </a:r>
          </a:p>
          <a:p>
            <a:pPr marL="285750" indent="-285750">
              <a:buFont typeface="Arial" panose="020B0604020202020204" pitchFamily="34" charset="0"/>
              <a:buChar char="•"/>
            </a:pPr>
            <a:r>
              <a:rPr lang="en-US" sz="2000" dirty="0">
                <a:solidFill>
                  <a:schemeClr val="bg1"/>
                </a:solidFill>
              </a:rPr>
              <a:t>Local prize 6</a:t>
            </a:r>
          </a:p>
        </p:txBody>
      </p:sp>
    </p:spTree>
    <p:extLst>
      <p:ext uri="{BB962C8B-B14F-4D97-AF65-F5344CB8AC3E}">
        <p14:creationId xmlns:p14="http://schemas.microsoft.com/office/powerpoint/2010/main" val="2263992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2758428"/>
            <a:ext cx="12192000" cy="2418390"/>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RULES FOR IBMER CHALLENGE</a:t>
            </a:r>
            <a:br>
              <a:rPr lang="en-US" b="1" dirty="0">
                <a:solidFill>
                  <a:schemeClr val="bg1"/>
                </a:solidFill>
                <a:latin typeface="+mn-lt"/>
              </a:rPr>
            </a:br>
            <a:endParaRPr lang="en-US" b="1" dirty="0">
              <a:solidFill>
                <a:schemeClr val="bg1"/>
              </a:solidFill>
              <a:latin typeface="+mn-lt"/>
            </a:endParaRP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19</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986390"/>
            <a:ext cx="6566155" cy="523220"/>
          </a:xfrm>
          <a:prstGeom prst="rect">
            <a:avLst/>
          </a:prstGeom>
          <a:noFill/>
        </p:spPr>
        <p:txBody>
          <a:bodyPr wrap="square" rtlCol="0">
            <a:spAutoFit/>
          </a:bodyPr>
          <a:lstStyle/>
          <a:p>
            <a:pPr>
              <a:spcAft>
                <a:spcPts val="2400"/>
              </a:spcAft>
            </a:pPr>
            <a:r>
              <a:rPr lang="en-US" sz="2800" dirty="0">
                <a:solidFill>
                  <a:schemeClr val="bg1"/>
                </a:solidFill>
              </a:rPr>
              <a:t>Timeline</a:t>
            </a:r>
          </a:p>
        </p:txBody>
      </p:sp>
      <p:sp>
        <p:nvSpPr>
          <p:cNvPr id="19" name="Shape 824">
            <a:extLst>
              <a:ext uri="{FF2B5EF4-FFF2-40B4-BE49-F238E27FC236}">
                <a16:creationId xmlns:a16="http://schemas.microsoft.com/office/drawing/2014/main" id="{28C07D4A-0B5A-D441-8FE2-16E95E045306}"/>
              </a:ext>
            </a:extLst>
          </p:cNvPr>
          <p:cNvSpPr/>
          <p:nvPr/>
        </p:nvSpPr>
        <p:spPr>
          <a:xfrm>
            <a:off x="280415" y="2785780"/>
            <a:ext cx="6409511" cy="2391038"/>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spAutoFit/>
          </a:bodyPr>
          <a:lstStyle/>
          <a:p>
            <a:pPr lvl="0" defTabSz="584200">
              <a:defRPr sz="1800"/>
            </a:pPr>
            <a:r>
              <a:rPr lang="en-US" sz="2000" dirty="0">
                <a:solidFill>
                  <a:srgbClr val="FFFFFF"/>
                </a:solidFill>
                <a:ea typeface="Helvetica Neue"/>
                <a:cs typeface="Helvetica Neue"/>
                <a:sym typeface="Helvetica Neue"/>
              </a:rPr>
              <a:t>Rules:</a:t>
            </a:r>
          </a:p>
          <a:p>
            <a:pPr marL="274320" lvl="0" indent="-274320" defTabSz="584200">
              <a:buFont typeface="Arial" panose="020B0604020202020204" pitchFamily="34" charset="0"/>
              <a:buChar char="•"/>
              <a:defRPr sz="1800"/>
            </a:pPr>
            <a:r>
              <a:rPr lang="en-US" dirty="0">
                <a:solidFill>
                  <a:srgbClr val="FFFFFF"/>
                </a:solidFill>
                <a:ea typeface="Helvetica Neue"/>
                <a:cs typeface="Helvetica Neue"/>
                <a:sym typeface="Helvetica Neue"/>
              </a:rPr>
              <a:t>Up to 5 members per team</a:t>
            </a:r>
          </a:p>
          <a:p>
            <a:pPr marL="274320" lvl="0" indent="-274320" defTabSz="584200">
              <a:buFont typeface="Arial" panose="020B0604020202020204" pitchFamily="34" charset="0"/>
              <a:buChar char="•"/>
              <a:defRPr sz="1800"/>
            </a:pPr>
            <a:r>
              <a:rPr lang="en-US" dirty="0" err="1">
                <a:solidFill>
                  <a:srgbClr val="FFFFFF"/>
                </a:solidFill>
                <a:ea typeface="Helvetica Neue"/>
                <a:cs typeface="Helvetica Neue"/>
                <a:sym typeface="Helvetica Neue"/>
              </a:rPr>
              <a:t>IBMers</a:t>
            </a:r>
            <a:r>
              <a:rPr lang="en-US" dirty="0">
                <a:solidFill>
                  <a:srgbClr val="FFFFFF"/>
                </a:solidFill>
                <a:ea typeface="Helvetica Neue"/>
                <a:cs typeface="Helvetica Neue"/>
                <a:sym typeface="Helvetica Neue"/>
              </a:rPr>
              <a:t> can be a member of only 1 team</a:t>
            </a:r>
          </a:p>
          <a:p>
            <a:pPr marL="274320" lvl="0" indent="-274320" defTabSz="584200">
              <a:buFont typeface="Arial" panose="020B0604020202020204" pitchFamily="34" charset="0"/>
              <a:buChar char="•"/>
              <a:defRPr sz="1800"/>
            </a:pPr>
            <a:r>
              <a:rPr lang="en-US" dirty="0">
                <a:solidFill>
                  <a:srgbClr val="FFFFFF"/>
                </a:solidFill>
                <a:ea typeface="Helvetica Neue"/>
                <a:cs typeface="Helvetica Neue"/>
                <a:sym typeface="Helvetica Neue"/>
              </a:rPr>
              <a:t>One submission per team</a:t>
            </a:r>
          </a:p>
          <a:p>
            <a:pPr marL="274320" lvl="0" indent="-274320" defTabSz="584200">
              <a:buFont typeface="Arial" panose="020B0604020202020204" pitchFamily="34" charset="0"/>
              <a:buChar char="•"/>
              <a:defRPr sz="1800"/>
            </a:pPr>
            <a:r>
              <a:rPr lang="en-US" dirty="0">
                <a:solidFill>
                  <a:srgbClr val="FFFFFF"/>
                </a:solidFill>
                <a:ea typeface="Helvetica Neue"/>
                <a:cs typeface="Helvetica Neue"/>
                <a:sym typeface="Helvetica Neue"/>
              </a:rPr>
              <a:t>Submissions must use at least 5 IBM Cloud services (Cloud Foundry runtime, Cloud Functions, K8s count)</a:t>
            </a:r>
          </a:p>
          <a:p>
            <a:pPr marL="274320" lvl="0" indent="-274320" defTabSz="584200">
              <a:buFont typeface="Arial" panose="020B0604020202020204" pitchFamily="34" charset="0"/>
              <a:buChar char="•"/>
              <a:defRPr sz="1800"/>
            </a:pPr>
            <a:r>
              <a:rPr lang="en-US" dirty="0">
                <a:solidFill>
                  <a:srgbClr val="FFFFFF"/>
                </a:solidFill>
                <a:ea typeface="Helvetica Neue"/>
                <a:cs typeface="Helvetica Neue"/>
                <a:sym typeface="Helvetica Neue"/>
              </a:rPr>
              <a:t>Code written between May 24</a:t>
            </a:r>
            <a:r>
              <a:rPr lang="en-US" baseline="30000" dirty="0">
                <a:solidFill>
                  <a:srgbClr val="FFFFFF"/>
                </a:solidFill>
                <a:ea typeface="Helvetica Neue"/>
                <a:cs typeface="Helvetica Neue"/>
                <a:sym typeface="Helvetica Neue"/>
              </a:rPr>
              <a:t>th</a:t>
            </a:r>
            <a:r>
              <a:rPr lang="en-US" dirty="0">
                <a:solidFill>
                  <a:srgbClr val="FFFFFF"/>
                </a:solidFill>
                <a:ea typeface="Helvetica Neue"/>
                <a:cs typeface="Helvetica Neue"/>
                <a:sym typeface="Helvetica Neue"/>
              </a:rPr>
              <a:t> and August 31</a:t>
            </a:r>
            <a:r>
              <a:rPr lang="en-US" baseline="30000" dirty="0">
                <a:solidFill>
                  <a:srgbClr val="FFFFFF"/>
                </a:solidFill>
                <a:ea typeface="Helvetica Neue"/>
                <a:cs typeface="Helvetica Neue"/>
                <a:sym typeface="Helvetica Neue"/>
              </a:rPr>
              <a:t>st</a:t>
            </a:r>
            <a:endParaRPr lang="en-US" dirty="0">
              <a:solidFill>
                <a:srgbClr val="FFFFFF"/>
              </a:solidFill>
              <a:ea typeface="Helvetica Neue"/>
              <a:cs typeface="Helvetica Neue"/>
              <a:sym typeface="Helvetica Neue"/>
            </a:endParaRPr>
          </a:p>
          <a:p>
            <a:pPr marL="274320" lvl="0" indent="-274320" defTabSz="584200">
              <a:buFont typeface="Arial" panose="020B0604020202020204" pitchFamily="34" charset="0"/>
              <a:buChar char="•"/>
              <a:defRPr sz="1800"/>
            </a:pPr>
            <a:r>
              <a:rPr lang="en-US" dirty="0">
                <a:solidFill>
                  <a:srgbClr val="FFFFFF"/>
                </a:solidFill>
                <a:ea typeface="Helvetica Neue"/>
                <a:cs typeface="Helvetica Neue"/>
                <a:sym typeface="Helvetica Neue"/>
              </a:rPr>
              <a:t>IBM employees only (includes interns and supplemental)</a:t>
            </a:r>
            <a:endParaRPr lang="en-US" sz="2000" dirty="0">
              <a:solidFill>
                <a:srgbClr val="FFFFFF"/>
              </a:solidFill>
              <a:ea typeface="Helvetica Neue"/>
              <a:cs typeface="Helvetica Neue"/>
              <a:sym typeface="Helvetica Neue"/>
            </a:endParaRPr>
          </a:p>
        </p:txBody>
      </p:sp>
      <p:cxnSp>
        <p:nvCxnSpPr>
          <p:cNvPr id="26" name="Straight Connector 25">
            <a:extLst>
              <a:ext uri="{FF2B5EF4-FFF2-40B4-BE49-F238E27FC236}">
                <a16:creationId xmlns:a16="http://schemas.microsoft.com/office/drawing/2014/main" id="{7BFE48B6-1014-C946-AC6C-5F3F828F2AE3}"/>
              </a:ext>
            </a:extLst>
          </p:cNvPr>
          <p:cNvCxnSpPr>
            <a:cxnSpLocks/>
          </p:cNvCxnSpPr>
          <p:nvPr/>
        </p:nvCxnSpPr>
        <p:spPr bwMode="auto">
          <a:xfrm>
            <a:off x="426536" y="1709501"/>
            <a:ext cx="9558712" cy="0"/>
          </a:xfrm>
          <a:prstGeom prst="line">
            <a:avLst/>
          </a:prstGeom>
          <a:ln w="762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E8AFD8CF-083D-874D-B4F1-C159D0960CA9}"/>
              </a:ext>
            </a:extLst>
          </p:cNvPr>
          <p:cNvSpPr/>
          <p:nvPr/>
        </p:nvSpPr>
        <p:spPr bwMode="auto">
          <a:xfrm>
            <a:off x="811853" y="1578822"/>
            <a:ext cx="276807" cy="261358"/>
          </a:xfrm>
          <a:prstGeom prst="ellipse">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101302" tIns="50651" rIns="101302" bIns="50651" numCol="1" rtlCol="0" anchor="t" anchorCtr="0" compatLnSpc="1">
            <a:prstTxWarp prst="textNoShape">
              <a:avLst/>
            </a:prstTxWarp>
          </a:bodyPr>
          <a:lstStyle/>
          <a:p>
            <a:pPr marL="130175" marR="0" indent="-130175" algn="l" defTabSz="1014413"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endParaRPr>
          </a:p>
        </p:txBody>
      </p:sp>
      <p:sp>
        <p:nvSpPr>
          <p:cNvPr id="31" name="Rectangle 30">
            <a:extLst>
              <a:ext uri="{FF2B5EF4-FFF2-40B4-BE49-F238E27FC236}">
                <a16:creationId xmlns:a16="http://schemas.microsoft.com/office/drawing/2014/main" id="{8436DA5C-010E-9844-B8FB-DA53FB62EC91}"/>
              </a:ext>
            </a:extLst>
          </p:cNvPr>
          <p:cNvSpPr/>
          <p:nvPr/>
        </p:nvSpPr>
        <p:spPr>
          <a:xfrm>
            <a:off x="426534" y="1949454"/>
            <a:ext cx="1047443" cy="523220"/>
          </a:xfrm>
          <a:prstGeom prst="rect">
            <a:avLst/>
          </a:prstGeom>
        </p:spPr>
        <p:txBody>
          <a:bodyPr wrap="square">
            <a:spAutoFit/>
          </a:bodyPr>
          <a:lstStyle/>
          <a:p>
            <a:r>
              <a:rPr lang="en-US" sz="1400" dirty="0">
                <a:solidFill>
                  <a:srgbClr val="FFFFFF"/>
                </a:solidFill>
                <a:latin typeface="+mn-lt"/>
                <a:ea typeface="Helvetica Neue Light"/>
                <a:cs typeface="Helvetica Neue Light"/>
                <a:sym typeface="Helvetica Neue Light"/>
              </a:rPr>
              <a:t>June 18</a:t>
            </a:r>
            <a:r>
              <a:rPr lang="en-US" sz="1400" baseline="30000" dirty="0">
                <a:solidFill>
                  <a:srgbClr val="FFFFFF"/>
                </a:solidFill>
                <a:latin typeface="+mn-lt"/>
                <a:ea typeface="Helvetica Neue Light"/>
                <a:cs typeface="Helvetica Neue Light"/>
                <a:sym typeface="Helvetica Neue Light"/>
              </a:rPr>
              <a:t>th</a:t>
            </a:r>
            <a:endParaRPr lang="en-US" sz="1400" dirty="0">
              <a:solidFill>
                <a:srgbClr val="FFFFFF"/>
              </a:solidFill>
              <a:latin typeface="+mn-lt"/>
              <a:ea typeface="Helvetica Neue Light"/>
              <a:cs typeface="Helvetica Neue Light"/>
              <a:sym typeface="Helvetica Neue Light"/>
            </a:endParaRPr>
          </a:p>
          <a:p>
            <a:r>
              <a:rPr lang="en-US" sz="1400" dirty="0">
                <a:solidFill>
                  <a:srgbClr val="FFFFFF"/>
                </a:solidFill>
                <a:ea typeface="Helvetica Neue Light"/>
                <a:sym typeface="Helvetica Neue Light"/>
              </a:rPr>
              <a:t>Announce</a:t>
            </a:r>
            <a:endParaRPr lang="en-US" sz="1400" dirty="0">
              <a:latin typeface="+mn-lt"/>
            </a:endParaRPr>
          </a:p>
        </p:txBody>
      </p:sp>
      <p:sp>
        <p:nvSpPr>
          <p:cNvPr id="32" name="Rectangle 31">
            <a:extLst>
              <a:ext uri="{FF2B5EF4-FFF2-40B4-BE49-F238E27FC236}">
                <a16:creationId xmlns:a16="http://schemas.microsoft.com/office/drawing/2014/main" id="{8C0F806A-7BF0-3C44-B3EB-F07E7E978B82}"/>
              </a:ext>
            </a:extLst>
          </p:cNvPr>
          <p:cNvSpPr/>
          <p:nvPr/>
        </p:nvSpPr>
        <p:spPr>
          <a:xfrm>
            <a:off x="2805484" y="1863298"/>
            <a:ext cx="1849089" cy="523220"/>
          </a:xfrm>
          <a:prstGeom prst="rect">
            <a:avLst/>
          </a:prstGeom>
        </p:spPr>
        <p:txBody>
          <a:bodyPr wrap="square">
            <a:spAutoFit/>
          </a:bodyPr>
          <a:lstStyle/>
          <a:p>
            <a:r>
              <a:rPr lang="en-US" sz="1400" dirty="0">
                <a:solidFill>
                  <a:srgbClr val="FFFFFF"/>
                </a:solidFill>
                <a:latin typeface="+mn-lt"/>
                <a:ea typeface="Helvetica Neue Light"/>
                <a:cs typeface="Helvetica Neue Light"/>
                <a:sym typeface="Helvetica Neue Light"/>
              </a:rPr>
              <a:t>June 28– July 23</a:t>
            </a:r>
          </a:p>
          <a:p>
            <a:r>
              <a:rPr lang="en-US" sz="1400" dirty="0">
                <a:solidFill>
                  <a:srgbClr val="FFFFFF"/>
                </a:solidFill>
                <a:ea typeface="Helvetica Neue Light"/>
                <a:sym typeface="Helvetica Neue Light"/>
              </a:rPr>
              <a:t>IBM Lab days</a:t>
            </a:r>
            <a:endParaRPr lang="en-US" sz="1400" dirty="0">
              <a:latin typeface="+mn-lt"/>
            </a:endParaRPr>
          </a:p>
        </p:txBody>
      </p:sp>
      <p:sp>
        <p:nvSpPr>
          <p:cNvPr id="33" name="Rectangle 32">
            <a:extLst>
              <a:ext uri="{FF2B5EF4-FFF2-40B4-BE49-F238E27FC236}">
                <a16:creationId xmlns:a16="http://schemas.microsoft.com/office/drawing/2014/main" id="{CF0D1C77-79A6-954E-B85C-B027595AA0F4}"/>
              </a:ext>
            </a:extLst>
          </p:cNvPr>
          <p:cNvSpPr/>
          <p:nvPr/>
        </p:nvSpPr>
        <p:spPr>
          <a:xfrm>
            <a:off x="5928667" y="1846006"/>
            <a:ext cx="1835805" cy="523220"/>
          </a:xfrm>
          <a:prstGeom prst="rect">
            <a:avLst/>
          </a:prstGeom>
        </p:spPr>
        <p:txBody>
          <a:bodyPr wrap="square">
            <a:spAutoFit/>
          </a:bodyPr>
          <a:lstStyle/>
          <a:p>
            <a:r>
              <a:rPr lang="en-US" sz="1400" dirty="0">
                <a:solidFill>
                  <a:srgbClr val="FFFFFF"/>
                </a:solidFill>
                <a:ea typeface="Helvetica Neue Light"/>
                <a:sym typeface="Helvetica Neue Light"/>
              </a:rPr>
              <a:t>August 31</a:t>
            </a:r>
            <a:r>
              <a:rPr lang="en-US" sz="1400" baseline="30000" dirty="0">
                <a:solidFill>
                  <a:srgbClr val="FFFFFF"/>
                </a:solidFill>
                <a:ea typeface="Helvetica Neue Light"/>
                <a:sym typeface="Helvetica Neue Light"/>
              </a:rPr>
              <a:t>st</a:t>
            </a:r>
            <a:endParaRPr lang="en-US" sz="1400" dirty="0">
              <a:solidFill>
                <a:srgbClr val="FFFFFF"/>
              </a:solidFill>
              <a:ea typeface="Helvetica Neue Light"/>
              <a:sym typeface="Helvetica Neue Light"/>
            </a:endParaRPr>
          </a:p>
          <a:p>
            <a:r>
              <a:rPr lang="en-US" sz="1400" dirty="0">
                <a:solidFill>
                  <a:srgbClr val="FFFFFF"/>
                </a:solidFill>
                <a:latin typeface="+mn-lt"/>
                <a:ea typeface="Helvetica Neue Light"/>
                <a:sym typeface="Helvetica Neue Light"/>
              </a:rPr>
              <a:t>Submissions due</a:t>
            </a:r>
            <a:endParaRPr lang="en-US" sz="1400" dirty="0">
              <a:latin typeface="+mn-lt"/>
            </a:endParaRPr>
          </a:p>
        </p:txBody>
      </p:sp>
      <p:sp>
        <p:nvSpPr>
          <p:cNvPr id="34" name="Rectangle 33">
            <a:extLst>
              <a:ext uri="{FF2B5EF4-FFF2-40B4-BE49-F238E27FC236}">
                <a16:creationId xmlns:a16="http://schemas.microsoft.com/office/drawing/2014/main" id="{E5764546-6B69-CE41-995C-C4E2BA109445}"/>
              </a:ext>
            </a:extLst>
          </p:cNvPr>
          <p:cNvSpPr/>
          <p:nvPr/>
        </p:nvSpPr>
        <p:spPr>
          <a:xfrm>
            <a:off x="9329645" y="1835946"/>
            <a:ext cx="1634468" cy="523220"/>
          </a:xfrm>
          <a:prstGeom prst="rect">
            <a:avLst/>
          </a:prstGeom>
        </p:spPr>
        <p:txBody>
          <a:bodyPr wrap="square">
            <a:spAutoFit/>
          </a:bodyPr>
          <a:lstStyle/>
          <a:p>
            <a:r>
              <a:rPr lang="en-US" sz="1400" dirty="0">
                <a:solidFill>
                  <a:srgbClr val="FFFFFF"/>
                </a:solidFill>
                <a:latin typeface="+mn-lt"/>
                <a:ea typeface="Helvetica Neue Light"/>
                <a:sym typeface="Helvetica Neue Light"/>
              </a:rPr>
              <a:t>October 13</a:t>
            </a:r>
            <a:r>
              <a:rPr lang="en-US" sz="1400" baseline="30000" dirty="0">
                <a:solidFill>
                  <a:srgbClr val="FFFFFF"/>
                </a:solidFill>
                <a:latin typeface="+mn-lt"/>
                <a:ea typeface="Helvetica Neue Light"/>
                <a:sym typeface="Helvetica Neue Light"/>
              </a:rPr>
              <a:t>th</a:t>
            </a:r>
            <a:endParaRPr lang="en-US" sz="1400" dirty="0">
              <a:solidFill>
                <a:srgbClr val="FFFFFF"/>
              </a:solidFill>
              <a:latin typeface="+mn-lt"/>
              <a:ea typeface="Helvetica Neue Light"/>
              <a:sym typeface="Helvetica Neue Light"/>
            </a:endParaRPr>
          </a:p>
          <a:p>
            <a:r>
              <a:rPr lang="en-US" sz="1400" dirty="0">
                <a:solidFill>
                  <a:srgbClr val="FFFFFF"/>
                </a:solidFill>
                <a:ea typeface="Helvetica Neue Light"/>
                <a:sym typeface="Helvetica Neue Light"/>
              </a:rPr>
              <a:t>Awards Concert</a:t>
            </a:r>
            <a:endParaRPr lang="en-US" sz="1400" dirty="0">
              <a:latin typeface="+mn-lt"/>
            </a:endParaRPr>
          </a:p>
        </p:txBody>
      </p:sp>
      <p:sp>
        <p:nvSpPr>
          <p:cNvPr id="35" name="Oval 34">
            <a:extLst>
              <a:ext uri="{FF2B5EF4-FFF2-40B4-BE49-F238E27FC236}">
                <a16:creationId xmlns:a16="http://schemas.microsoft.com/office/drawing/2014/main" id="{ED0BED50-96F2-DA4C-94B0-B848A576C971}"/>
              </a:ext>
            </a:extLst>
          </p:cNvPr>
          <p:cNvSpPr/>
          <p:nvPr/>
        </p:nvSpPr>
        <p:spPr bwMode="auto">
          <a:xfrm>
            <a:off x="3286685" y="1572997"/>
            <a:ext cx="276807" cy="261358"/>
          </a:xfrm>
          <a:prstGeom prst="ellipse">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101302" tIns="50651" rIns="101302" bIns="50651" numCol="1" rtlCol="0" anchor="t" anchorCtr="0" compatLnSpc="1">
            <a:prstTxWarp prst="textNoShape">
              <a:avLst/>
            </a:prstTxWarp>
          </a:bodyPr>
          <a:lstStyle/>
          <a:p>
            <a:pPr marL="130175" marR="0" indent="-130175" algn="l" defTabSz="1014413"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endParaRPr>
          </a:p>
        </p:txBody>
      </p:sp>
      <p:sp>
        <p:nvSpPr>
          <p:cNvPr id="36" name="Oval 35">
            <a:extLst>
              <a:ext uri="{FF2B5EF4-FFF2-40B4-BE49-F238E27FC236}">
                <a16:creationId xmlns:a16="http://schemas.microsoft.com/office/drawing/2014/main" id="{284F01C8-935F-A34C-8EE2-6B1F20443013}"/>
              </a:ext>
            </a:extLst>
          </p:cNvPr>
          <p:cNvSpPr/>
          <p:nvPr/>
        </p:nvSpPr>
        <p:spPr bwMode="auto">
          <a:xfrm>
            <a:off x="6292955" y="1568787"/>
            <a:ext cx="276807" cy="261358"/>
          </a:xfrm>
          <a:prstGeom prst="ellipse">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101302" tIns="50651" rIns="101302" bIns="50651" numCol="1" rtlCol="0" anchor="t" anchorCtr="0" compatLnSpc="1">
            <a:prstTxWarp prst="textNoShape">
              <a:avLst/>
            </a:prstTxWarp>
          </a:bodyPr>
          <a:lstStyle/>
          <a:p>
            <a:pPr marL="130175" marR="0" indent="-130175" algn="l" defTabSz="1014413"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endParaRPr>
          </a:p>
        </p:txBody>
      </p:sp>
      <p:sp>
        <p:nvSpPr>
          <p:cNvPr id="39" name="Oval 38">
            <a:extLst>
              <a:ext uri="{FF2B5EF4-FFF2-40B4-BE49-F238E27FC236}">
                <a16:creationId xmlns:a16="http://schemas.microsoft.com/office/drawing/2014/main" id="{4B6CD4B2-C493-3A42-85CE-65C0567E6EF2}"/>
              </a:ext>
            </a:extLst>
          </p:cNvPr>
          <p:cNvSpPr/>
          <p:nvPr/>
        </p:nvSpPr>
        <p:spPr bwMode="auto">
          <a:xfrm>
            <a:off x="9870072" y="1566709"/>
            <a:ext cx="276807" cy="261358"/>
          </a:xfrm>
          <a:prstGeom prst="ellipse">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101302" tIns="50651" rIns="101302" bIns="50651" numCol="1" rtlCol="0" anchor="t" anchorCtr="0" compatLnSpc="1">
            <a:prstTxWarp prst="textNoShape">
              <a:avLst/>
            </a:prstTxWarp>
          </a:bodyPr>
          <a:lstStyle/>
          <a:p>
            <a:pPr marL="130175" marR="0" indent="-130175" algn="l" defTabSz="1014413"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endParaRPr>
          </a:p>
        </p:txBody>
      </p:sp>
      <p:sp>
        <p:nvSpPr>
          <p:cNvPr id="40" name="Shape 824">
            <a:extLst>
              <a:ext uri="{FF2B5EF4-FFF2-40B4-BE49-F238E27FC236}">
                <a16:creationId xmlns:a16="http://schemas.microsoft.com/office/drawing/2014/main" id="{E3145D5A-B461-9C41-A866-AA93F2B62D6A}"/>
              </a:ext>
            </a:extLst>
          </p:cNvPr>
          <p:cNvSpPr/>
          <p:nvPr/>
        </p:nvSpPr>
        <p:spPr>
          <a:xfrm>
            <a:off x="280414" y="5305523"/>
            <a:ext cx="7484058" cy="1436931"/>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spAutoFit/>
          </a:bodyPr>
          <a:lstStyle/>
          <a:p>
            <a:pPr lvl="0" defTabSz="584200">
              <a:defRPr sz="1800"/>
            </a:pPr>
            <a:r>
              <a:rPr lang="en-US" sz="2400" dirty="0">
                <a:solidFill>
                  <a:srgbClr val="FFFFFF"/>
                </a:solidFill>
                <a:ea typeface="Helvetica Neue"/>
                <a:cs typeface="Helvetica Neue"/>
                <a:sym typeface="Helvetica Neue"/>
              </a:rPr>
              <a:t>Prizes:</a:t>
            </a:r>
          </a:p>
          <a:p>
            <a:pPr marL="274320" lvl="0" indent="-274320" defTabSz="584200">
              <a:buFont typeface="Arial" panose="020B0604020202020204" pitchFamily="34" charset="0"/>
              <a:buChar char="•"/>
              <a:defRPr sz="1800"/>
            </a:pPr>
            <a:r>
              <a:rPr lang="en-US" sz="2000" dirty="0">
                <a:solidFill>
                  <a:srgbClr val="FFFFFF"/>
                </a:solidFill>
                <a:ea typeface="Helvetica Neue"/>
                <a:cs typeface="Helvetica Neue"/>
                <a:sym typeface="Helvetica Neue"/>
              </a:rPr>
              <a:t>Earn 50,000 </a:t>
            </a:r>
            <a:r>
              <a:rPr lang="en-US" sz="2000" dirty="0" err="1">
                <a:solidFill>
                  <a:srgbClr val="FFFFFF"/>
                </a:solidFill>
                <a:ea typeface="Helvetica Neue"/>
                <a:cs typeface="Helvetica Neue"/>
                <a:sym typeface="Helvetica Neue"/>
              </a:rPr>
              <a:t>BluePoints</a:t>
            </a:r>
            <a:endParaRPr lang="en-US" sz="2000" dirty="0">
              <a:solidFill>
                <a:srgbClr val="FFFFFF"/>
              </a:solidFill>
              <a:ea typeface="Helvetica Neue"/>
              <a:cs typeface="Helvetica Neue"/>
              <a:sym typeface="Helvetica Neue"/>
            </a:endParaRPr>
          </a:p>
          <a:p>
            <a:pPr marL="274320" lvl="0" indent="-274320" defTabSz="584200">
              <a:buFont typeface="Arial" panose="020B0604020202020204" pitchFamily="34" charset="0"/>
              <a:buChar char="•"/>
              <a:defRPr sz="1800"/>
            </a:pPr>
            <a:r>
              <a:rPr lang="en-US" sz="2000" dirty="0">
                <a:solidFill>
                  <a:srgbClr val="FFFFFF"/>
                </a:solidFill>
                <a:ea typeface="Helvetica Neue"/>
                <a:cs typeface="Helvetica Neue"/>
                <a:sym typeface="Helvetica Neue"/>
              </a:rPr>
              <a:t>VIP all-access pass to Call for Code Award ceremony</a:t>
            </a:r>
          </a:p>
          <a:p>
            <a:pPr marL="274320" lvl="0" indent="-274320" defTabSz="584200">
              <a:buFont typeface="Arial" panose="020B0604020202020204" pitchFamily="34" charset="0"/>
              <a:buChar char="•"/>
              <a:defRPr sz="1800"/>
            </a:pPr>
            <a:r>
              <a:rPr lang="en-US" sz="2000" dirty="0">
                <a:solidFill>
                  <a:srgbClr val="FFFFFF"/>
                </a:solidFill>
                <a:ea typeface="Helvetica Neue"/>
                <a:cs typeface="Helvetica Neue"/>
                <a:sym typeface="Helvetica Neue"/>
              </a:rPr>
              <a:t>Free pass to Think 2019</a:t>
            </a:r>
            <a:endParaRPr lang="en-US" sz="2400" dirty="0">
              <a:solidFill>
                <a:srgbClr val="FFFFFF"/>
              </a:solidFill>
              <a:ea typeface="Helvetica Neue"/>
              <a:cs typeface="Helvetica Neue"/>
              <a:sym typeface="Helvetica Neue"/>
            </a:endParaRPr>
          </a:p>
        </p:txBody>
      </p:sp>
      <p:graphicFrame>
        <p:nvGraphicFramePr>
          <p:cNvPr id="18" name="Table 17">
            <a:extLst>
              <a:ext uri="{FF2B5EF4-FFF2-40B4-BE49-F238E27FC236}">
                <a16:creationId xmlns:a16="http://schemas.microsoft.com/office/drawing/2014/main" id="{4998B1AA-FAB0-EF49-8AAE-90A4D2A60C70}"/>
              </a:ext>
            </a:extLst>
          </p:cNvPr>
          <p:cNvGraphicFramePr>
            <a:graphicFrameLocks noGrp="1"/>
          </p:cNvGraphicFramePr>
          <p:nvPr>
            <p:extLst>
              <p:ext uri="{D42A27DB-BD31-4B8C-83A1-F6EECF244321}">
                <p14:modId xmlns:p14="http://schemas.microsoft.com/office/powerpoint/2010/main" val="3259694381"/>
              </p:ext>
            </p:extLst>
          </p:nvPr>
        </p:nvGraphicFramePr>
        <p:xfrm>
          <a:off x="7594899" y="2768488"/>
          <a:ext cx="4597101" cy="2069774"/>
        </p:xfrm>
        <a:graphic>
          <a:graphicData uri="http://schemas.openxmlformats.org/drawingml/2006/table">
            <a:tbl>
              <a:tblPr firstRow="1" bandRow="1">
                <a:tableStyleId>{00A15C55-8517-42AA-B614-E9B94910E393}</a:tableStyleId>
              </a:tblPr>
              <a:tblGrid>
                <a:gridCol w="3538753">
                  <a:extLst>
                    <a:ext uri="{9D8B030D-6E8A-4147-A177-3AD203B41FA5}">
                      <a16:colId xmlns:a16="http://schemas.microsoft.com/office/drawing/2014/main" val="3273020347"/>
                    </a:ext>
                  </a:extLst>
                </a:gridCol>
                <a:gridCol w="1058348">
                  <a:extLst>
                    <a:ext uri="{9D8B030D-6E8A-4147-A177-3AD203B41FA5}">
                      <a16:colId xmlns:a16="http://schemas.microsoft.com/office/drawing/2014/main" val="498347331"/>
                    </a:ext>
                  </a:extLst>
                </a:gridCol>
              </a:tblGrid>
              <a:tr h="47205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Challenge Judging Criteria</a:t>
                      </a:r>
                    </a:p>
                  </a:txBody>
                  <a:tcPr/>
                </a:tc>
                <a:tc>
                  <a:txBody>
                    <a:bodyPr/>
                    <a:lstStyle/>
                    <a:p>
                      <a:pPr algn="ctr"/>
                      <a:r>
                        <a:rPr lang="en-US" sz="18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99430">
                <a:tc>
                  <a:txBody>
                    <a:bodyPr/>
                    <a:lstStyle/>
                    <a:p>
                      <a:r>
                        <a:rPr lang="en-US"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16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99430">
                <a:tc>
                  <a:txBody>
                    <a:bodyPr/>
                    <a:lstStyle/>
                    <a:p>
                      <a:r>
                        <a:rPr lang="en-US"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16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99430">
                <a:tc>
                  <a:txBody>
                    <a:bodyPr/>
                    <a:lstStyle/>
                    <a:p>
                      <a:r>
                        <a:rPr lang="en-US"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16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99430">
                <a:tc>
                  <a:txBody>
                    <a:bodyPr/>
                    <a:lstStyle/>
                    <a:p>
                      <a:r>
                        <a:rPr lang="en-US"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16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bl>
          </a:graphicData>
        </a:graphic>
      </p:graphicFrame>
    </p:spTree>
    <p:extLst>
      <p:ext uri="{BB962C8B-B14F-4D97-AF65-F5344CB8AC3E}">
        <p14:creationId xmlns:p14="http://schemas.microsoft.com/office/powerpoint/2010/main" val="2747083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PLAN FOR TODAY</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FFFFFF"/>
              </a:solidFill>
              <a:effectLst/>
              <a:uLnTx/>
              <a:uFillTx/>
              <a:latin typeface="Arial Regular"/>
              <a:cs typeface="Arial" charset="0"/>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19" y="1274163"/>
            <a:ext cx="9412175"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IBM Plex Sans"/>
                <a:ea typeface="+mn-ea"/>
                <a:cs typeface="+mn-cs"/>
              </a:rPr>
              <a:t>9:00			Kickoff</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IBM Plex Sans"/>
                <a:ea typeface="+mn-ea"/>
                <a:cs typeface="+mn-cs"/>
              </a:rPr>
              <a:t>10:00 – 12:00 	Team formation and ideation</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IBM Plex Sans"/>
                <a:ea typeface="+mn-ea"/>
                <a:cs typeface="+mn-cs"/>
              </a:rPr>
              <a:t>12:00 		Working lunch</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IBM Plex Sans"/>
                <a:ea typeface="+mn-ea"/>
                <a:cs typeface="+mn-cs"/>
              </a:rPr>
              <a:t>12:00 – 4:00 	Lightning code session</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IBM Plex Sans"/>
                <a:ea typeface="+mn-ea"/>
                <a:cs typeface="+mn-cs"/>
              </a:rPr>
              <a:t>4:00 – 5:30 	Team pitches &amp; presentations</a:t>
            </a:r>
          </a:p>
        </p:txBody>
      </p:sp>
      <p:pic>
        <p:nvPicPr>
          <p:cNvPr id="5" name="Picture 4">
            <a:extLst>
              <a:ext uri="{FF2B5EF4-FFF2-40B4-BE49-F238E27FC236}">
                <a16:creationId xmlns:a16="http://schemas.microsoft.com/office/drawing/2014/main" id="{9FCEA967-78BA-A943-A7E8-455D87DEA0B6}"/>
              </a:ext>
            </a:extLst>
          </p:cNvPr>
          <p:cNvPicPr>
            <a:picLocks noChangeAspect="1"/>
          </p:cNvPicPr>
          <p:nvPr/>
        </p:nvPicPr>
        <p:blipFill>
          <a:blip r:embed="rId2"/>
          <a:stretch>
            <a:fillRect/>
          </a:stretch>
        </p:blipFill>
        <p:spPr>
          <a:xfrm>
            <a:off x="0" y="5006815"/>
            <a:ext cx="5553553" cy="1851185"/>
          </a:xfrm>
          <a:prstGeom prst="rect">
            <a:avLst/>
          </a:prstGeom>
          <a:effectLst>
            <a:softEdge rad="139700"/>
          </a:effectLst>
        </p:spPr>
      </p:pic>
    </p:spTree>
    <p:extLst>
      <p:ext uri="{BB962C8B-B14F-4D97-AF65-F5344CB8AC3E}">
        <p14:creationId xmlns:p14="http://schemas.microsoft.com/office/powerpoint/2010/main" val="2283741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20</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KICKOFF</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999D4-B456-9943-89B7-30D56181CE18}" type="slidenum">
              <a:rPr kumimoji="0" lang="en-US" sz="800" b="0" i="0" u="none" strike="noStrike" kern="1200" cap="none" spc="0" normalizeH="0" baseline="0" noProof="0" smtClean="0">
                <a:ln>
                  <a:noFill/>
                </a:ln>
                <a:solidFill>
                  <a:srgbClr val="FFFFFF"/>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FFFFFF"/>
              </a:solidFill>
              <a:effectLst/>
              <a:uLnTx/>
              <a:uFillTx/>
              <a:latin typeface="Arial Regular"/>
              <a:cs typeface="Arial" charset="0"/>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6668813" cy="347787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IBM Plex Sans"/>
                <a:ea typeface="+mn-ea"/>
                <a:cs typeface="+mn-cs"/>
              </a:rPr>
              <a:t>Introductions and Logistics</a:t>
            </a:r>
          </a:p>
          <a:p>
            <a:pPr marL="285750" marR="0" lvl="0" indent="-28575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IBM Plex Sans"/>
                <a:ea typeface="+mn-ea"/>
                <a:cs typeface="+mn-cs"/>
              </a:rPr>
              <a:t>What is Call for Code?</a:t>
            </a:r>
          </a:p>
          <a:p>
            <a:pPr marL="285750" marR="0" lvl="0" indent="-28575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IBM Plex Sans"/>
                <a:ea typeface="+mn-ea"/>
                <a:cs typeface="+mn-cs"/>
              </a:rPr>
              <a:t>Use Cases and Code Pattern examples</a:t>
            </a:r>
          </a:p>
          <a:p>
            <a:pPr marL="285750" marR="0" lvl="0" indent="-28575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IBM Plex Sans"/>
                <a:ea typeface="+mn-ea"/>
                <a:cs typeface="+mn-cs"/>
              </a:rPr>
              <a:t>Getting Started</a:t>
            </a:r>
          </a:p>
          <a:p>
            <a:pPr marL="285750" marR="0" lvl="0" indent="-285750" algn="l" defTabSz="914400"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IBM Plex Sans"/>
                <a:ea typeface="+mn-ea"/>
                <a:cs typeface="+mn-cs"/>
              </a:rPr>
              <a:t>Submissions and Judging</a:t>
            </a:r>
          </a:p>
        </p:txBody>
      </p:sp>
    </p:spTree>
    <p:extLst>
      <p:ext uri="{BB962C8B-B14F-4D97-AF65-F5344CB8AC3E}">
        <p14:creationId xmlns:p14="http://schemas.microsoft.com/office/powerpoint/2010/main" val="2006543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4</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5</a:t>
            </a:fld>
            <a:endParaRPr lang="en-US"/>
          </a:p>
        </p:txBody>
      </p:sp>
    </p:spTree>
    <p:extLst>
      <p:ext uri="{BB962C8B-B14F-4D97-AF65-F5344CB8AC3E}">
        <p14:creationId xmlns:p14="http://schemas.microsoft.com/office/powerpoint/2010/main" val="3599688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a16="http://schemas.microsoft.com/office/drawing/2014/main" id="{EF96B90A-7EA6-F64A-AC52-95D405994D9B}"/>
              </a:ext>
            </a:extLst>
          </p:cNvPr>
          <p:cNvSpPr/>
          <p:nvPr/>
        </p:nvSpPr>
        <p:spPr>
          <a:xfrm>
            <a:off x="8498006" y="932181"/>
            <a:ext cx="3495071" cy="4293483"/>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sz="1500" dirty="0">
                <a:solidFill>
                  <a:srgbClr val="000000"/>
                </a:solidFill>
                <a:latin typeface="IBM Plex Sans"/>
                <a:ea typeface="IBM Plex Sans" charset="0"/>
                <a:cs typeface="IBM Plex Sans" charset="0"/>
              </a:rPr>
              <a:t>The winning team in the IBM challenge </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will receive </a:t>
            </a:r>
            <a:r>
              <a:rPr lang="en-US" sz="1500" b="1" dirty="0">
                <a:solidFill>
                  <a:srgbClr val="000000"/>
                </a:solidFill>
                <a:latin typeface="IBM Plex Sans"/>
                <a:ea typeface="IBM Plex Sans" charset="0"/>
                <a:cs typeface="IBM Plex Sans" charset="0"/>
              </a:rPr>
              <a:t>50,000 </a:t>
            </a:r>
            <a:r>
              <a:rPr lang="en-US" sz="1500" b="1" dirty="0" err="1">
                <a:solidFill>
                  <a:srgbClr val="000000"/>
                </a:solidFill>
                <a:latin typeface="IBM Plex Sans"/>
                <a:ea typeface="IBM Plex Sans" charset="0"/>
                <a:cs typeface="IBM Plex Sans" charset="0"/>
              </a:rPr>
              <a:t>BluePoints</a:t>
            </a:r>
            <a:r>
              <a:rPr lang="en-US" sz="1500" b="1" dirty="0">
                <a:solidFill>
                  <a:srgbClr val="000000"/>
                </a:solidFill>
                <a:latin typeface="IBM Plex Sans"/>
                <a:ea typeface="IBM Plex Sans" charset="0"/>
                <a:cs typeface="IBM Plex Sans" charset="0"/>
              </a:rPr>
              <a:t> </a:t>
            </a:r>
            <a:r>
              <a:rPr lang="en-US" sz="1500" dirty="0">
                <a:solidFill>
                  <a:srgbClr val="000000"/>
                </a:solidFill>
                <a:latin typeface="IBM Plex Sans"/>
                <a:ea typeface="IBM Plex Sans" charset="0"/>
                <a:cs typeface="IBM Plex Sans" charset="0"/>
              </a:rPr>
              <a:t>and be eligible to attend the </a:t>
            </a:r>
            <a:r>
              <a:rPr lang="en-US" sz="1500" b="1" dirty="0">
                <a:solidFill>
                  <a:srgbClr val="000000"/>
                </a:solidFill>
                <a:latin typeface="IBM Plex Sans"/>
                <a:ea typeface="IBM Plex Sans" charset="0"/>
                <a:cs typeface="IBM Plex Sans" charset="0"/>
              </a:rPr>
              <a:t>Call for Code Award Event </a:t>
            </a:r>
            <a:r>
              <a:rPr lang="en-US" sz="1500" dirty="0">
                <a:solidFill>
                  <a:srgbClr val="000000"/>
                </a:solidFill>
                <a:latin typeface="IBM Plex Sans"/>
                <a:ea typeface="IBM Plex Sans" charset="0"/>
                <a:cs typeface="IBM Plex Sans" charset="0"/>
              </a:rPr>
              <a:t>with a</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i="0" u="none" strike="noStrike" kern="1200" cap="none" spc="0" normalizeH="0" baseline="0" noProof="0" dirty="0">
                <a:ln>
                  <a:noFill/>
                </a:ln>
                <a:solidFill>
                  <a:srgbClr val="000000"/>
                </a:solidFill>
                <a:effectLst/>
                <a:uLnTx/>
                <a:uFillTx/>
                <a:latin typeface="IBM Plex Sans"/>
                <a:ea typeface="IBM Plex Sans" charset="0"/>
                <a:cs typeface="IBM Plex Sans" charset="0"/>
              </a:rPr>
              <a:t>VIP pass.</a:t>
            </a:r>
            <a:r>
              <a:rPr lang="en-US" sz="1500" dirty="0">
                <a:solidFill>
                  <a:srgbClr val="000000"/>
                </a:solidFill>
                <a:latin typeface="IBM Plex Sans"/>
                <a:ea typeface="IBM Plex Sans" charset="0"/>
                <a:cs typeface="IBM Plex Sans" charset="0"/>
              </a:rPr>
              <a:t> </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IBM </a:t>
            </a:r>
            <a:r>
              <a:rPr lang="en-US" sz="1500" dirty="0">
                <a:solidFill>
                  <a:srgbClr val="000000"/>
                </a:solidFill>
                <a:latin typeface="IBM Plex Sans"/>
              </a:rPr>
              <a:t>team project finalists will be judged</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by </a:t>
            </a:r>
            <a:r>
              <a:rPr lang="en-US" sz="1500" dirty="0">
                <a:solidFill>
                  <a:srgbClr val="000000"/>
                </a:solidFill>
                <a:latin typeface="IBM Plex Sans"/>
              </a:rPr>
              <a:t>a team of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executive leaders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with the winning team announced on w3.</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156108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Shape 648"/>
          <p:cNvSpPr txBox="1"/>
          <p:nvPr/>
        </p:nvSpPr>
        <p:spPr>
          <a:xfrm>
            <a:off x="463295" y="298635"/>
            <a:ext cx="6901200" cy="5703200"/>
          </a:xfrm>
          <a:prstGeom prst="rect">
            <a:avLst/>
          </a:prstGeom>
          <a:noFill/>
          <a:ln>
            <a:noFill/>
          </a:ln>
        </p:spPr>
        <p:txBody>
          <a:bodyPr spcFirstLastPara="1" wrap="square" lIns="0" tIns="0" rIns="0" bIns="0" anchor="t" anchorCtr="0">
            <a:noAutofit/>
          </a:bodyPr>
          <a:lstStyle/>
          <a:p>
            <a:pPr defTabSz="1219170">
              <a:lnSpc>
                <a:spcPct val="90000"/>
              </a:lnSpc>
              <a:buClr>
                <a:srgbClr val="00B2EF"/>
              </a:buClr>
              <a:buSzPts val="3300"/>
            </a:pPr>
            <a:r>
              <a:rPr lang="en" sz="3600" b="1" kern="0" dirty="0">
                <a:solidFill>
                  <a:srgbClr val="00B2EF"/>
                </a:solidFill>
                <a:latin typeface="IBM Plex Sans" panose="020B0503050000000000" pitchFamily="34" charset="77"/>
                <a:ea typeface="Arial"/>
                <a:cs typeface="Arial"/>
                <a:sym typeface="Arial"/>
              </a:rPr>
              <a:t>CHALLENGE</a:t>
            </a:r>
            <a:endParaRPr sz="3600" kern="0" dirty="0">
              <a:solidFill>
                <a:srgbClr val="000000"/>
              </a:solidFill>
              <a:latin typeface="IBM Plex Sans" panose="020B0503050000000000" pitchFamily="34" charset="77"/>
              <a:cs typeface="Arial"/>
              <a:sym typeface="Arial"/>
            </a:endParaRPr>
          </a:p>
          <a:p>
            <a:pPr defTabSz="1219170">
              <a:lnSpc>
                <a:spcPct val="90000"/>
              </a:lnSpc>
              <a:buClr>
                <a:srgbClr val="FFFFFF"/>
              </a:buClr>
              <a:buSzPts val="1800"/>
            </a:pPr>
            <a:endParaRPr sz="2400" b="1" i="1" kern="0" dirty="0">
              <a:solidFill>
                <a:srgbClr val="FFFFFF"/>
              </a:solidFill>
              <a:latin typeface="Arial"/>
              <a:ea typeface="Arial"/>
              <a:cs typeface="Arial"/>
              <a:sym typeface="Arial"/>
            </a:endParaRPr>
          </a:p>
          <a:p>
            <a:pPr defTabSz="1219170">
              <a:lnSpc>
                <a:spcPct val="90000"/>
              </a:lnSpc>
              <a:buClr>
                <a:srgbClr val="FFFFFF"/>
              </a:buClr>
              <a:buSzPts val="1800"/>
            </a:pPr>
            <a:r>
              <a:rPr lang="en" sz="2400" i="1" kern="0" dirty="0">
                <a:solidFill>
                  <a:srgbClr val="FFFFFF"/>
                </a:solidFill>
                <a:latin typeface="IBM Plex Sans" panose="020B0503050000000000" pitchFamily="34" charset="77"/>
                <a:ea typeface="Arial"/>
                <a:cs typeface="Arial"/>
                <a:sym typeface="Arial"/>
              </a:rPr>
              <a:t>Create solutions that significantly improve preparedness for natural disasters and relief when they hit in order to safeguard the health and well-being of communities.</a:t>
            </a:r>
            <a:endParaRPr sz="1467" kern="0" dirty="0">
              <a:solidFill>
                <a:srgbClr val="000000"/>
              </a:solidFill>
              <a:latin typeface="IBM Plex Sans" panose="020B0503050000000000" pitchFamily="34" charset="77"/>
              <a:cs typeface="Arial"/>
              <a:sym typeface="Arial"/>
            </a:endParaRPr>
          </a:p>
          <a:p>
            <a:pPr defTabSz="1219170">
              <a:lnSpc>
                <a:spcPct val="90000"/>
              </a:lnSpc>
              <a:buClr>
                <a:srgbClr val="FFFFFF"/>
              </a:buClr>
              <a:buSzPts val="1800"/>
            </a:pPr>
            <a:endParaRPr sz="2400" b="1" kern="0" dirty="0">
              <a:solidFill>
                <a:srgbClr val="FFFFFF"/>
              </a:solidFill>
              <a:latin typeface="IBM Plex Sans" panose="020B0503050000000000" pitchFamily="34" charset="77"/>
              <a:ea typeface="Arial"/>
              <a:cs typeface="Arial"/>
              <a:sym typeface="Arial"/>
            </a:endParaRPr>
          </a:p>
          <a:p>
            <a:pPr defTabSz="1219170">
              <a:lnSpc>
                <a:spcPct val="90000"/>
              </a:lnSpc>
              <a:buClr>
                <a:srgbClr val="FFFFFF"/>
              </a:buClr>
              <a:buSzPts val="1800"/>
            </a:pPr>
            <a:r>
              <a:rPr lang="en" sz="2400" b="1" kern="0" dirty="0">
                <a:solidFill>
                  <a:srgbClr val="FFFFFF"/>
                </a:solidFill>
                <a:latin typeface="IBM Plex Sans" panose="020B0503050000000000" pitchFamily="34" charset="77"/>
                <a:ea typeface="Arial"/>
                <a:cs typeface="Arial"/>
                <a:sym typeface="Arial"/>
              </a:rPr>
              <a:t>Consider long-term, short-term, </a:t>
            </a:r>
            <a:br>
              <a:rPr lang="en" sz="2400" b="1" kern="0" dirty="0">
                <a:solidFill>
                  <a:srgbClr val="FFFFFF"/>
                </a:solidFill>
                <a:latin typeface="IBM Plex Sans" panose="020B0503050000000000" pitchFamily="34" charset="77"/>
                <a:ea typeface="Arial"/>
                <a:cs typeface="Arial"/>
                <a:sym typeface="Arial"/>
              </a:rPr>
            </a:br>
            <a:r>
              <a:rPr lang="en" sz="2400" b="1" kern="0" dirty="0">
                <a:solidFill>
                  <a:srgbClr val="FFFFFF"/>
                </a:solidFill>
                <a:latin typeface="IBM Plex Sans" panose="020B0503050000000000" pitchFamily="34" charset="77"/>
                <a:ea typeface="Arial"/>
                <a:cs typeface="Arial"/>
                <a:sym typeface="Arial"/>
              </a:rPr>
              <a:t>mid-crisis, and recovery timeframes.</a:t>
            </a:r>
            <a:endParaRPr sz="1467" kern="0" dirty="0">
              <a:solidFill>
                <a:srgbClr val="000000"/>
              </a:solidFill>
              <a:latin typeface="IBM Plex Sans" panose="020B0503050000000000" pitchFamily="34" charset="77"/>
              <a:cs typeface="Arial"/>
              <a:sym typeface="Arial"/>
            </a:endParaRPr>
          </a:p>
          <a:p>
            <a:pPr defTabSz="1219170">
              <a:lnSpc>
                <a:spcPct val="90000"/>
              </a:lnSpc>
              <a:buClr>
                <a:srgbClr val="FFFFFF"/>
              </a:buClr>
              <a:buSzPts val="1800"/>
            </a:pPr>
            <a:endParaRPr sz="2400" b="1" kern="0" dirty="0">
              <a:solidFill>
                <a:srgbClr val="FFFFFF"/>
              </a:solidFill>
              <a:latin typeface="Arial"/>
              <a:ea typeface="Arial"/>
              <a:cs typeface="Arial"/>
              <a:sym typeface="Arial"/>
            </a:endParaRPr>
          </a:p>
          <a:p>
            <a:pPr defTabSz="1219170">
              <a:lnSpc>
                <a:spcPct val="90000"/>
              </a:lnSpc>
              <a:buClr>
                <a:srgbClr val="FFFFFF"/>
              </a:buClr>
              <a:buSzPts val="1800"/>
            </a:pPr>
            <a:endParaRPr sz="2400" b="1" kern="0" dirty="0">
              <a:solidFill>
                <a:srgbClr val="FFFFFF"/>
              </a:solidFill>
              <a:latin typeface="Arial"/>
              <a:ea typeface="Arial"/>
              <a:cs typeface="Arial"/>
              <a:sym typeface="Arial"/>
            </a:endParaRPr>
          </a:p>
          <a:p>
            <a:pPr defTabSz="1219170">
              <a:lnSpc>
                <a:spcPct val="90000"/>
              </a:lnSpc>
              <a:buClr>
                <a:srgbClr val="FFFFFF"/>
              </a:buClr>
              <a:buSzPts val="1800"/>
            </a:pPr>
            <a:r>
              <a:rPr lang="en" sz="2400" b="1" kern="0" dirty="0">
                <a:solidFill>
                  <a:srgbClr val="FFFFFF"/>
                </a:solidFill>
                <a:latin typeface="IBM Plex Sans" panose="020B0503050000000000" pitchFamily="34" charset="77"/>
                <a:ea typeface="Arial"/>
                <a:cs typeface="Arial"/>
                <a:sym typeface="Arial"/>
              </a:rPr>
              <a:t>UNITED NATIONS SENDAI FRAMEWORK: </a:t>
            </a:r>
            <a:r>
              <a:rPr lang="en" sz="2400" b="1" kern="0" dirty="0">
                <a:solidFill>
                  <a:srgbClr val="00B2EF"/>
                </a:solidFill>
                <a:latin typeface="IBM Plex Sans" panose="020B0503050000000000" pitchFamily="34" charset="77"/>
                <a:ea typeface="Arial"/>
                <a:cs typeface="Arial"/>
                <a:sym typeface="Arial"/>
              </a:rPr>
              <a:t>TARGETS AND PRIORITIES</a:t>
            </a:r>
            <a:endParaRPr sz="1467" kern="0" dirty="0">
              <a:solidFill>
                <a:srgbClr val="000000"/>
              </a:solidFill>
              <a:latin typeface="IBM Plex Sans" panose="020B0503050000000000" pitchFamily="34" charset="77"/>
              <a:cs typeface="Arial"/>
              <a:sym typeface="Arial"/>
            </a:endParaRPr>
          </a:p>
          <a:p>
            <a:pPr defTabSz="1219170">
              <a:lnSpc>
                <a:spcPct val="90000"/>
              </a:lnSpc>
              <a:buClr>
                <a:srgbClr val="FFFFFF"/>
              </a:buClr>
              <a:buSzPts val="1800"/>
            </a:pPr>
            <a:endParaRPr sz="2400" b="1" kern="0" dirty="0">
              <a:solidFill>
                <a:srgbClr val="FFFFFF"/>
              </a:solidFill>
              <a:latin typeface="IBM Plex Sans" panose="020B0503050000000000" pitchFamily="34" charset="77"/>
              <a:ea typeface="Arial"/>
              <a:cs typeface="Arial"/>
              <a:sym typeface="Arial"/>
            </a:endParaRPr>
          </a:p>
          <a:p>
            <a:pPr defTabSz="1219170">
              <a:lnSpc>
                <a:spcPct val="90000"/>
              </a:lnSpc>
              <a:buClr>
                <a:srgbClr val="FFFFFF"/>
              </a:buClr>
              <a:buSzPts val="1800"/>
            </a:pPr>
            <a:r>
              <a:rPr lang="en" sz="2400" b="1" kern="0" dirty="0">
                <a:solidFill>
                  <a:srgbClr val="FFFFFF"/>
                </a:solidFill>
                <a:latin typeface="IBM Plex Sans" panose="020B0503050000000000" pitchFamily="34" charset="77"/>
                <a:ea typeface="Arial"/>
                <a:cs typeface="Arial"/>
                <a:sym typeface="Arial"/>
              </a:rPr>
              <a:t>RED CROSS STRATEGY 2020:</a:t>
            </a:r>
            <a:endParaRPr sz="1467" kern="0" dirty="0">
              <a:solidFill>
                <a:srgbClr val="000000"/>
              </a:solidFill>
              <a:latin typeface="IBM Plex Sans" panose="020B0503050000000000" pitchFamily="34" charset="77"/>
              <a:cs typeface="Arial"/>
              <a:sym typeface="Arial"/>
            </a:endParaRPr>
          </a:p>
          <a:p>
            <a:pPr defTabSz="1219170">
              <a:lnSpc>
                <a:spcPct val="90000"/>
              </a:lnSpc>
              <a:buClr>
                <a:srgbClr val="01BAB6"/>
              </a:buClr>
              <a:buSzPts val="1800"/>
            </a:pPr>
            <a:r>
              <a:rPr lang="en" sz="2400" b="1" kern="0" dirty="0">
                <a:solidFill>
                  <a:srgbClr val="01BAB6"/>
                </a:solidFill>
                <a:latin typeface="IBM Plex Sans" panose="020B0503050000000000" pitchFamily="34" charset="77"/>
                <a:ea typeface="Arial"/>
                <a:cs typeface="Arial"/>
                <a:sym typeface="Arial"/>
              </a:rPr>
              <a:t>STRATEGIC AIMS</a:t>
            </a:r>
            <a:endParaRPr sz="1467" kern="0" dirty="0">
              <a:solidFill>
                <a:srgbClr val="000000"/>
              </a:solidFill>
              <a:latin typeface="IBM Plex Sans" panose="020B0503050000000000" pitchFamily="34" charset="77"/>
              <a:cs typeface="Arial"/>
              <a:sym typeface="Arial"/>
            </a:endParaRPr>
          </a:p>
          <a:p>
            <a:pPr defTabSz="1219170">
              <a:lnSpc>
                <a:spcPct val="90000"/>
              </a:lnSpc>
              <a:buClr>
                <a:srgbClr val="FFFFFF"/>
              </a:buClr>
              <a:buSzPts val="1800"/>
            </a:pPr>
            <a:endParaRPr sz="2400" b="1" kern="0" dirty="0">
              <a:solidFill>
                <a:srgbClr val="FFFFFF"/>
              </a:solidFill>
              <a:latin typeface="Arial"/>
              <a:ea typeface="Arial"/>
              <a:cs typeface="Arial"/>
              <a:sym typeface="Arial"/>
            </a:endParaRPr>
          </a:p>
          <a:p>
            <a:pPr defTabSz="1219170">
              <a:lnSpc>
                <a:spcPct val="90000"/>
              </a:lnSpc>
              <a:buClr>
                <a:srgbClr val="FFFFFF"/>
              </a:buClr>
              <a:buSzPts val="1800"/>
            </a:pPr>
            <a:endParaRPr sz="2400" b="1" kern="0" dirty="0">
              <a:solidFill>
                <a:srgbClr val="FFFFFF"/>
              </a:solidFill>
              <a:latin typeface="Arial"/>
              <a:ea typeface="Arial"/>
              <a:cs typeface="Arial"/>
              <a:sym typeface="Arial"/>
            </a:endParaRPr>
          </a:p>
        </p:txBody>
      </p:sp>
      <p:pic>
        <p:nvPicPr>
          <p:cNvPr id="649" name="Shape 649"/>
          <p:cNvPicPr preferRelativeResize="0"/>
          <p:nvPr/>
        </p:nvPicPr>
        <p:blipFill rotWithShape="1">
          <a:blip r:embed="rId3">
            <a:alphaModFix/>
          </a:blip>
          <a:srcRect/>
          <a:stretch/>
        </p:blipFill>
        <p:spPr>
          <a:xfrm>
            <a:off x="7452854" y="0"/>
            <a:ext cx="4739148" cy="6873147"/>
          </a:xfrm>
          <a:prstGeom prst="rect">
            <a:avLst/>
          </a:prstGeom>
          <a:noFill/>
          <a:ln>
            <a:noFill/>
          </a:ln>
        </p:spPr>
      </p:pic>
    </p:spTree>
    <p:extLst>
      <p:ext uri="{BB962C8B-B14F-4D97-AF65-F5344CB8AC3E}">
        <p14:creationId xmlns:p14="http://schemas.microsoft.com/office/powerpoint/2010/main" val="3766866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7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blk_background_2017">
  <a:themeElements>
    <a:clrScheme name="Custom 4">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92F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docProps/app.xml><?xml version="1.0" encoding="utf-8"?>
<Properties xmlns="http://schemas.openxmlformats.org/officeDocument/2006/extended-properties" xmlns:vt="http://schemas.openxmlformats.org/officeDocument/2006/docPropsVTypes">
  <Template/>
  <TotalTime>1329</TotalTime>
  <Words>967</Words>
  <Application>Microsoft Macintosh PowerPoint</Application>
  <PresentationFormat>Widescreen</PresentationFormat>
  <Paragraphs>213</Paragraphs>
  <Slides>20</Slides>
  <Notes>13</Notes>
  <HiddenSlides>3</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20</vt:i4>
      </vt:variant>
    </vt:vector>
  </HeadingPairs>
  <TitlesOfParts>
    <vt:vector size="43" baseType="lpstr">
      <vt:lpstr>ＭＳ Ｐゴシック</vt:lpstr>
      <vt:lpstr>Arial</vt:lpstr>
      <vt:lpstr>Arial Regular</vt:lpstr>
      <vt:lpstr>Avenir Heavy</vt:lpstr>
      <vt:lpstr>Avenir Medium</vt:lpstr>
      <vt:lpstr>Calibri</vt:lpstr>
      <vt:lpstr>Helvetica</vt:lpstr>
      <vt:lpstr>Helvetica Light</vt:lpstr>
      <vt:lpstr>Helvetica Neue</vt:lpstr>
      <vt:lpstr>Helvetica Neue Light</vt:lpstr>
      <vt:lpstr>Helvetica Neue Medium</vt:lpstr>
      <vt:lpstr>IBM Plex Sans</vt:lpstr>
      <vt:lpstr>IBM Plex Sans Condensed Medium</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7_blk_background_2017</vt:lpstr>
      <vt:lpstr>8_blk_background_2017</vt:lpstr>
      <vt:lpstr>PowerPoint Presentation</vt:lpstr>
      <vt:lpstr>PLAN FOR TODAY</vt:lpstr>
      <vt:lpstr>CALL FOR CODE DAY KICKOFF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PRESENTATION AND PLAYBACKS TODAY </vt:lpstr>
      <vt:lpstr>RULES FOR IBMER CHALLENGE </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75</cp:revision>
  <dcterms:created xsi:type="dcterms:W3CDTF">2018-02-27T17:50:26Z</dcterms:created>
  <dcterms:modified xsi:type="dcterms:W3CDTF">2018-07-13T20:37:32Z</dcterms:modified>
</cp:coreProperties>
</file>